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3"/>
    <a:srgbClr val="FF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66" d="100"/>
          <a:sy n="66" d="100"/>
        </p:scale>
        <p:origin x="91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A5D0D0-EF06-4A31-885F-4179FF753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0295AC-6628-43D2-9CB0-C6F970AD8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4B3267-6169-4EE7-9B8B-1A6947A6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778F23-8753-4F87-8AA3-0017E133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45593-DA86-4ADF-AC47-681F6F19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16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410B4-A8D3-4B81-8C41-C3FA80AA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DB0BB1-0B12-4B98-BC94-894B8721D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069E2-B8EA-499B-9735-6EEBB65D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B804C4-A3FC-498D-8F34-9CE4EA55E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187FE8-37C5-4DD5-A1FC-85161ED9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59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1A1E57-748B-48DD-B3F4-BC934A4D5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C4872B-8678-4788-A154-DBA74F88E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EB23D0-86AF-46C1-B70F-BF1A7ABA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7802F6-9C86-439A-A6EF-76691898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E2D7C-9252-4F18-AAF7-B09E22EC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79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E15827-0456-4CC6-B48D-44F8CF81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693FD-432F-45CC-B00E-C8CE2EDE3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00B044-F901-4604-BF55-BA4B05B7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2D1B9B-FE16-4AAC-84FD-75F12CBF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FD79C6-12D0-41BC-95F9-291EE824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83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8288C-97BD-46BB-A9F9-CCC25C40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C88E1A-DFCD-4B6F-AC09-B6CC88925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464CE6-EEC5-4E3D-81BE-65BF3270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77E861-7BB3-46FC-81A5-4DDBC145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BC38D-15C3-4CB0-BED5-6AECA48F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87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FAF5-E371-4849-BDC1-316F8BC1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DA5F6D-CB64-4CEA-9A6B-58566ADD6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B89315F-34B3-43C7-87B8-7933FFA1C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EAB4F8-07BE-4BC6-8C01-271D78E7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52BD72-3FA1-45E0-AF18-67F223AD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A8DDD6-B031-413A-91E7-303CFDCF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98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0AF2D-43DE-4FE2-9066-D2F3BFD90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3CA155-B592-47CD-AB29-A09F9BFA3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D23164-DCF1-46DC-B51B-C1F27A6C4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6C16B43-0AEE-473A-B4A1-EB5354DC5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BBD71F-592C-444F-B6C3-97AF9ED26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156376-0E4C-4794-8C05-D5CC57207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523BA0-2BAB-497A-B824-692223578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A5D3A3-5C3B-4053-B073-37618920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53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A283AE-E378-4715-BCCE-6D3F76B4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264D4E-39FA-4EB0-8C62-1C15A04CC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9971BA-3E06-491B-B3DF-D7BA89F6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621B84-030E-4CA9-98A8-5DAB8F06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87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rayée 5">
            <a:extLst>
              <a:ext uri="{FF2B5EF4-FFF2-40B4-BE49-F238E27FC236}">
                <a16:creationId xmlns:a16="http://schemas.microsoft.com/office/drawing/2014/main" id="{37CE9A65-05CB-4D9F-A390-4991ABD4DC87}"/>
              </a:ext>
            </a:extLst>
          </p:cNvPr>
          <p:cNvSpPr/>
          <p:nvPr userDrawn="1"/>
        </p:nvSpPr>
        <p:spPr>
          <a:xfrm rot="20230399">
            <a:off x="1127429" y="2489989"/>
            <a:ext cx="9640738" cy="1856168"/>
          </a:xfrm>
          <a:prstGeom prst="stripedRightArrow">
            <a:avLst/>
          </a:prstGeom>
          <a:solidFill>
            <a:srgbClr val="FFF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F8938F3-3B26-422D-9C4F-ED9EC4D33D6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0318154"/>
              </p:ext>
            </p:extLst>
          </p:nvPr>
        </p:nvGraphicFramePr>
        <p:xfrm>
          <a:off x="1126618" y="1009355"/>
          <a:ext cx="9720770" cy="48392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2077">
                  <a:extLst>
                    <a:ext uri="{9D8B030D-6E8A-4147-A177-3AD203B41FA5}">
                      <a16:colId xmlns:a16="http://schemas.microsoft.com/office/drawing/2014/main" val="374140663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3532278118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3234426999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131185568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3656940684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1623860710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477406648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1913906001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2062017270"/>
                    </a:ext>
                  </a:extLst>
                </a:gridCol>
                <a:gridCol w="972077">
                  <a:extLst>
                    <a:ext uri="{9D8B030D-6E8A-4147-A177-3AD203B41FA5}">
                      <a16:colId xmlns:a16="http://schemas.microsoft.com/office/drawing/2014/main" val="2652226157"/>
                    </a:ext>
                  </a:extLst>
                </a:gridCol>
              </a:tblGrid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946832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272848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558185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520624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302492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0998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61827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950025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922065"/>
                  </a:ext>
                </a:extLst>
              </a:tr>
              <a:tr h="4839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64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88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D876E-2203-47B9-8599-56E76CFC7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EC7176-88A1-43DA-9972-A25D19E4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9167E4-8E92-41AE-839E-C8DBFDC5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01D526-0475-4A40-86D4-66725013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4C67FE-4E68-458F-88A9-D709DC38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BE4DAE-92B4-4D6D-A9BF-2FA9A859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41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414C0-001B-458E-95CF-B0730A68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1C32DA-3C38-4408-81BF-2BA6B0F9A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DF11BC-5194-41A1-BB0C-80E185829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5FFF20-3F07-461D-8FDF-15D4100A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F255E5-FAE4-4B2E-AC33-44A62DFF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85E0DC-162C-443A-BDCE-E562C285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30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B00156-3CF0-4D41-A4E7-82354809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4149C1-2B86-4019-B2E1-5F0ABD755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0CFA88-C46C-443B-8520-DCC3A11BF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B5D0-61C2-4AA2-BF06-C2E223A9D779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7B035A-5B2E-4C5E-B513-02097840E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95ED3-10D4-40F7-ADEA-132D7C23F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9E7A1-07F7-49A1-B6B7-FFDDDD51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20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32FDBB3-B00C-4A0F-939A-6B33E8F661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760"/>
          <a:stretch/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AE7F679-E639-4AD8-84C5-917887FAE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fr-FR" dirty="0"/>
              <a:t>Matrice de potentiel de réussite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BBA01B-931F-42D4-AC1E-F79012EF4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/>
          <a:lstStyle/>
          <a:p>
            <a:r>
              <a:rPr lang="fr-FR" dirty="0"/>
              <a:t>Comment avoir une meilleure vision des forces en présence </a:t>
            </a:r>
            <a:br>
              <a:rPr lang="fr-FR" dirty="0"/>
            </a:br>
            <a:r>
              <a:rPr lang="fr-FR" dirty="0"/>
              <a:t>pour la réalisation d’un projet, le lancement d’un produit, d’une vente complexe ou d’une stratégie de compte</a:t>
            </a:r>
          </a:p>
        </p:txBody>
      </p:sp>
    </p:spTree>
    <p:extLst>
      <p:ext uri="{BB962C8B-B14F-4D97-AF65-F5344CB8AC3E}">
        <p14:creationId xmlns:p14="http://schemas.microsoft.com/office/powerpoint/2010/main" val="410714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8FFBE-FC80-4008-90E2-106B0167B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Principes de la matrice de potentiel de réussite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05661B-362B-429F-A8EB-17FFBBDB1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463"/>
            <a:ext cx="10515600" cy="45685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000" dirty="0"/>
              <a:t>Cette matrice s'adapte autant pour la revue de compte du commercial, pour son avant-vente sur la construction d'une vente complexe, pour la direction marketing sur le lancement d'une nouvelle offre et bien entendu pour le chef de projet.</a:t>
            </a:r>
          </a:p>
          <a:p>
            <a:pPr algn="just"/>
            <a:r>
              <a:rPr lang="fr-FR" dirty="0"/>
              <a:t>L'enjeu de cette matrice est d'indiquer clairement quel est le réel potentiel de réussite et de son retour sur investissement (ROI):</a:t>
            </a:r>
          </a:p>
          <a:p>
            <a:pPr lvl="1" algn="just"/>
            <a:r>
              <a:rPr lang="fr-FR" b="1" dirty="0">
                <a:solidFill>
                  <a:srgbClr val="C00000"/>
                </a:solidFill>
              </a:rPr>
              <a:t>Quick Win:</a:t>
            </a:r>
            <a:r>
              <a:rPr lang="fr-FR" dirty="0"/>
              <a:t> vente/réalisation simple avec une marge satisfaisante</a:t>
            </a:r>
          </a:p>
          <a:p>
            <a:pPr lvl="1" algn="just"/>
            <a:r>
              <a:rPr lang="fr-FR" b="1" dirty="0">
                <a:solidFill>
                  <a:srgbClr val="C00000"/>
                </a:solidFill>
              </a:rPr>
              <a:t>No </a:t>
            </a:r>
            <a:r>
              <a:rPr lang="fr-FR" b="1" dirty="0" err="1">
                <a:solidFill>
                  <a:srgbClr val="C00000"/>
                </a:solidFill>
              </a:rPr>
              <a:t>Margin</a:t>
            </a:r>
            <a:r>
              <a:rPr lang="fr-FR" b="1" dirty="0">
                <a:solidFill>
                  <a:srgbClr val="C00000"/>
                </a:solidFill>
              </a:rPr>
              <a:t>: </a:t>
            </a:r>
            <a:r>
              <a:rPr lang="fr-FR" dirty="0"/>
              <a:t>risque de concessions sur la marge </a:t>
            </a:r>
          </a:p>
          <a:p>
            <a:pPr lvl="1" algn="just"/>
            <a:r>
              <a:rPr lang="fr-FR" b="1" dirty="0" err="1">
                <a:solidFill>
                  <a:srgbClr val="C00000"/>
                </a:solidFill>
              </a:rPr>
              <a:t>Loss</a:t>
            </a:r>
            <a:r>
              <a:rPr lang="fr-FR" b="1" dirty="0">
                <a:solidFill>
                  <a:srgbClr val="C00000"/>
                </a:solidFill>
              </a:rPr>
              <a:t>:</a:t>
            </a:r>
            <a:r>
              <a:rPr lang="fr-FR" dirty="0"/>
              <a:t> risque de pertes, ou des facteurs difficiles à maîtriser.</a:t>
            </a:r>
          </a:p>
          <a:p>
            <a:pPr lvl="1" algn="just"/>
            <a:r>
              <a:rPr lang="fr-FR" b="1" dirty="0">
                <a:solidFill>
                  <a:srgbClr val="C00000"/>
                </a:solidFill>
              </a:rPr>
              <a:t>No Go:</a:t>
            </a:r>
            <a:r>
              <a:rPr lang="fr-FR" dirty="0"/>
              <a:t> vente/réalisation à ne pas effectuer sans proposer une </a:t>
            </a:r>
            <a:r>
              <a:rPr lang="fr-FR" dirty="0" err="1"/>
              <a:t>disrupture</a:t>
            </a:r>
            <a:r>
              <a:rPr lang="fr-FR" dirty="0"/>
              <a:t>.</a:t>
            </a:r>
          </a:p>
          <a:p>
            <a:pPr algn="just"/>
            <a:r>
              <a:rPr lang="fr-FR" dirty="0"/>
              <a:t>En ayant déterminé le force exercée sur ces 2 axes</a:t>
            </a:r>
          </a:p>
          <a:p>
            <a:pPr lvl="1" algn="just"/>
            <a:r>
              <a:rPr lang="fr-FR" b="1" dirty="0">
                <a:solidFill>
                  <a:srgbClr val="C00000"/>
                </a:solidFill>
              </a:rPr>
              <a:t>Motricité</a:t>
            </a:r>
            <a:r>
              <a:rPr lang="fr-FR" dirty="0"/>
              <a:t>: quels sont les freins et accélérateurs du projet</a:t>
            </a:r>
          </a:p>
          <a:p>
            <a:pPr lvl="1" algn="just"/>
            <a:r>
              <a:rPr lang="fr-FR" b="1" dirty="0">
                <a:solidFill>
                  <a:srgbClr val="C00000"/>
                </a:solidFill>
              </a:rPr>
              <a:t>Opérabilité</a:t>
            </a:r>
            <a:r>
              <a:rPr lang="fr-FR" dirty="0"/>
              <a:t>: quels sont les tâches simples et complexes</a:t>
            </a:r>
          </a:p>
        </p:txBody>
      </p:sp>
    </p:spTree>
    <p:extLst>
      <p:ext uri="{BB962C8B-B14F-4D97-AF65-F5344CB8AC3E}">
        <p14:creationId xmlns:p14="http://schemas.microsoft.com/office/powerpoint/2010/main" val="188269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B3F1AF6-EF5B-4B2D-BEF0-C6E9E9D24108}"/>
              </a:ext>
            </a:extLst>
          </p:cNvPr>
          <p:cNvSpPr txBox="1"/>
          <p:nvPr/>
        </p:nvSpPr>
        <p:spPr>
          <a:xfrm>
            <a:off x="10917728" y="3230266"/>
            <a:ext cx="128503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/>
              <a:t>accélérateur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8E9462-674B-42B6-B583-F43951240896}"/>
              </a:ext>
            </a:extLst>
          </p:cNvPr>
          <p:cNvSpPr txBox="1"/>
          <p:nvPr/>
        </p:nvSpPr>
        <p:spPr>
          <a:xfrm>
            <a:off x="415916" y="3230265"/>
            <a:ext cx="59695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/>
              <a:t>frein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F335911-C4FB-4935-AF50-289314ADBBE1}"/>
              </a:ext>
            </a:extLst>
          </p:cNvPr>
          <p:cNvSpPr txBox="1"/>
          <p:nvPr/>
        </p:nvSpPr>
        <p:spPr>
          <a:xfrm>
            <a:off x="5022167" y="531811"/>
            <a:ext cx="194134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simple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190AA23-674C-4E40-B7FE-118D25AB8BD9}"/>
              </a:ext>
            </a:extLst>
          </p:cNvPr>
          <p:cNvSpPr txBox="1"/>
          <p:nvPr/>
        </p:nvSpPr>
        <p:spPr>
          <a:xfrm>
            <a:off x="5022167" y="6006905"/>
            <a:ext cx="19413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complexe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C5A17B0-DE7E-408C-A74A-A33D8238AF10}"/>
              </a:ext>
            </a:extLst>
          </p:cNvPr>
          <p:cNvCxnSpPr>
            <a:cxnSpLocks/>
          </p:cNvCxnSpPr>
          <p:nvPr/>
        </p:nvCxnSpPr>
        <p:spPr>
          <a:xfrm>
            <a:off x="6000575" y="872197"/>
            <a:ext cx="0" cy="5134708"/>
          </a:xfrm>
          <a:prstGeom prst="straightConnector1">
            <a:avLst/>
          </a:prstGeom>
          <a:ln w="28575">
            <a:headEnd type="stealth" w="lg" len="lg"/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D4F97CE3-9FF6-4D7A-AD23-714454DF1E96}"/>
              </a:ext>
            </a:extLst>
          </p:cNvPr>
          <p:cNvCxnSpPr>
            <a:cxnSpLocks/>
          </p:cNvCxnSpPr>
          <p:nvPr/>
        </p:nvCxnSpPr>
        <p:spPr>
          <a:xfrm flipV="1">
            <a:off x="1012874" y="3425482"/>
            <a:ext cx="9954250" cy="3518"/>
          </a:xfrm>
          <a:prstGeom prst="straightConnector1">
            <a:avLst/>
          </a:prstGeom>
          <a:ln w="28575">
            <a:headEnd type="stealth" w="lg" len="lg"/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63D9B6A-DBCE-43CE-BF6A-154ED43CB842}"/>
              </a:ext>
            </a:extLst>
          </p:cNvPr>
          <p:cNvSpPr txBox="1"/>
          <p:nvPr/>
        </p:nvSpPr>
        <p:spPr>
          <a:xfrm>
            <a:off x="177632" y="367372"/>
            <a:ext cx="990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  <a:p>
            <a:pPr algn="ctr"/>
            <a:r>
              <a:rPr lang="fr-F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MARGIN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EEE5107-8622-4C00-8B28-428CC5FB8CCF}"/>
              </a:ext>
            </a:extLst>
          </p:cNvPr>
          <p:cNvSpPr txBox="1"/>
          <p:nvPr/>
        </p:nvSpPr>
        <p:spPr>
          <a:xfrm>
            <a:off x="520059" y="5800770"/>
            <a:ext cx="596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</a:p>
          <a:p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51193AB-8176-45A5-805A-C96059EED84D}"/>
              </a:ext>
            </a:extLst>
          </p:cNvPr>
          <p:cNvSpPr txBox="1"/>
          <p:nvPr/>
        </p:nvSpPr>
        <p:spPr>
          <a:xfrm>
            <a:off x="10771245" y="367371"/>
            <a:ext cx="788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</a:t>
            </a:r>
          </a:p>
          <a:p>
            <a:pPr algn="ctr"/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2807DE6-DF66-4B55-A2D9-69541E840839}"/>
              </a:ext>
            </a:extLst>
          </p:cNvPr>
          <p:cNvSpPr txBox="1"/>
          <p:nvPr/>
        </p:nvSpPr>
        <p:spPr>
          <a:xfrm>
            <a:off x="10845111" y="5838949"/>
            <a:ext cx="641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LOSS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1D718585-352B-4A8D-A845-C0CD171AF417}"/>
              </a:ext>
            </a:extLst>
          </p:cNvPr>
          <p:cNvSpPr/>
          <p:nvPr/>
        </p:nvSpPr>
        <p:spPr>
          <a:xfrm>
            <a:off x="6798984" y="4177952"/>
            <a:ext cx="360000" cy="3600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Dev.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interne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F28A4C5-973A-4A2D-BF2D-FDC07AAA745B}"/>
              </a:ext>
            </a:extLst>
          </p:cNvPr>
          <p:cNvSpPr/>
          <p:nvPr/>
        </p:nvSpPr>
        <p:spPr>
          <a:xfrm>
            <a:off x="7710283" y="1303662"/>
            <a:ext cx="360000" cy="3600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Dev.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externe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169C8EF-11BD-4676-B013-257C54AA8D08}"/>
              </a:ext>
            </a:extLst>
          </p:cNvPr>
          <p:cNvSpPr/>
          <p:nvPr/>
        </p:nvSpPr>
        <p:spPr>
          <a:xfrm>
            <a:off x="8747704" y="2280868"/>
            <a:ext cx="360000" cy="3600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Promoteur projet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85835D99-7A58-461F-B9B6-46BCA990015D}"/>
              </a:ext>
            </a:extLst>
          </p:cNvPr>
          <p:cNvSpPr/>
          <p:nvPr/>
        </p:nvSpPr>
        <p:spPr>
          <a:xfrm>
            <a:off x="2893447" y="1289695"/>
            <a:ext cx="360000" cy="3600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Utilisateurs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E40522B-7F22-42F4-B226-02D46D054508}"/>
              </a:ext>
            </a:extLst>
          </p:cNvPr>
          <p:cNvSpPr/>
          <p:nvPr/>
        </p:nvSpPr>
        <p:spPr>
          <a:xfrm>
            <a:off x="4829516" y="3230265"/>
            <a:ext cx="360000" cy="360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Budget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563020C9-7091-4B09-BAD0-D00C0C3F5841}"/>
              </a:ext>
            </a:extLst>
          </p:cNvPr>
          <p:cNvSpPr/>
          <p:nvPr/>
        </p:nvSpPr>
        <p:spPr>
          <a:xfrm>
            <a:off x="3840438" y="2280868"/>
            <a:ext cx="360000" cy="360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Budget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concurrent</a:t>
            </a:r>
          </a:p>
        </p:txBody>
      </p:sp>
    </p:spTree>
    <p:extLst>
      <p:ext uri="{BB962C8B-B14F-4D97-AF65-F5344CB8AC3E}">
        <p14:creationId xmlns:p14="http://schemas.microsoft.com/office/powerpoint/2010/main" val="414364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8FFBE-FC80-4008-90E2-106B0167B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Exemples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B9939B8-EDD9-48E7-BD02-184F47A9C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9" y="1968759"/>
            <a:ext cx="5034181" cy="285657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AC06465-0F63-4B34-A713-41F983BF1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53" y="143956"/>
            <a:ext cx="4936723" cy="278328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F8DE562-077A-4C4D-988B-101275A32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52" y="3429000"/>
            <a:ext cx="4936723" cy="279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32FDBB3-B00C-4A0F-939A-6B33E8F661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760"/>
          <a:stretch/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AE7F679-E639-4AD8-84C5-917887FAE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fr-FR" dirty="0"/>
              <a:t>Ne rester plus seul face à vos enjeux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BBA01B-931F-42D4-AC1E-F79012EF4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/>
          <a:lstStyle/>
          <a:p>
            <a:r>
              <a:rPr lang="fr-FR" dirty="0"/>
              <a:t>Une idée qui ne se partage pas n’a aucune valeur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903F7E1-90E9-4158-8B36-8498CA6B1DC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73696" y="5640743"/>
            <a:ext cx="683903" cy="59841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1884B7B-F376-446B-A05A-1D4CD9D5ADB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8314" y="5561007"/>
            <a:ext cx="683903" cy="59841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A8D9FDA-0E9B-47A8-9B01-E207CC30289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6180" y="5640743"/>
            <a:ext cx="683903" cy="598416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00670B5-3DB0-40DE-89E7-D37B5ACE25C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14423" y="5609385"/>
            <a:ext cx="683903" cy="59841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7376D04-CB9B-428E-AD0B-746F4407C36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98603" y="6030119"/>
            <a:ext cx="683903" cy="59841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7EF81A0-4BAA-42B6-8B5F-2EBA13A3C80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04064" y="5608967"/>
            <a:ext cx="683903" cy="59841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21C0DF7-A2AA-4F29-8109-42AF0D1B3B8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06965" y="5954352"/>
            <a:ext cx="683903" cy="598416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0B608D69-017A-4DF3-AADD-D872251C0C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31360" y="6172231"/>
            <a:ext cx="683903" cy="5984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2482B16-3118-408E-971C-D361D56CE16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7472" y="5826305"/>
            <a:ext cx="756346" cy="661804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DCECEAFE-3D29-4AF8-AD73-58A245D7C015}"/>
              </a:ext>
            </a:extLst>
          </p:cNvPr>
          <p:cNvSpPr txBox="1"/>
          <p:nvPr/>
        </p:nvSpPr>
        <p:spPr>
          <a:xfrm>
            <a:off x="0" y="6200814"/>
            <a:ext cx="2084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Frédéric PARESY</a:t>
            </a:r>
          </a:p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f.paresy@atoma.org</a:t>
            </a:r>
          </a:p>
        </p:txBody>
      </p:sp>
    </p:spTree>
    <p:extLst>
      <p:ext uri="{BB962C8B-B14F-4D97-AF65-F5344CB8AC3E}">
        <p14:creationId xmlns:p14="http://schemas.microsoft.com/office/powerpoint/2010/main" val="1657759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11900</TotalTime>
  <Words>211</Words>
  <Application>Microsoft Office PowerPoint</Application>
  <PresentationFormat>Grand écran</PresentationFormat>
  <Paragraphs>49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Matrice de potentiel de réussite</vt:lpstr>
      <vt:lpstr>Principes de la matrice de potentiel de réussite</vt:lpstr>
      <vt:lpstr>Présentation PowerPoint</vt:lpstr>
      <vt:lpstr>Exemples</vt:lpstr>
      <vt:lpstr>Ne rester plus seul face à vos enjeux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Paresy Frederic</dc:creator>
  <cp:lastModifiedBy>Paresy Frederic</cp:lastModifiedBy>
  <cp:revision>25</cp:revision>
  <dcterms:created xsi:type="dcterms:W3CDTF">2018-07-30T12:58:41Z</dcterms:created>
  <dcterms:modified xsi:type="dcterms:W3CDTF">2018-08-11T16:45:42Z</dcterms:modified>
</cp:coreProperties>
</file>