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FCF3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78DE4-7E2C-4F9D-BF6D-0E25ABCF54D0}" type="doc">
      <dgm:prSet loTypeId="urn:microsoft.com/office/officeart/2005/8/layout/pyramid3" loCatId="pyramid" qsTypeId="urn:microsoft.com/office/officeart/2005/8/quickstyle/3d4" qsCatId="3D" csTypeId="urn:microsoft.com/office/officeart/2005/8/colors/accent1_3" csCatId="accent1" phldr="1"/>
      <dgm:spPr/>
    </dgm:pt>
    <dgm:pt modelId="{0B5CD8F5-2D40-499A-83F3-94D49E025B26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11 Millions d’établissements</a:t>
          </a:r>
        </a:p>
      </dgm:t>
    </dgm:pt>
    <dgm:pt modelId="{40B3B6AD-7AB9-45D3-A298-EA9FE9C378D4}" type="parTrans" cxnId="{B3900E1A-0C30-43A5-B573-8FA420EB1640}">
      <dgm:prSet/>
      <dgm:spPr/>
      <dgm:t>
        <a:bodyPr/>
        <a:lstStyle/>
        <a:p>
          <a:endParaRPr lang="fr-FR"/>
        </a:p>
      </dgm:t>
    </dgm:pt>
    <dgm:pt modelId="{286937B3-2556-4E4F-A996-161940306F50}" type="sibTrans" cxnId="{B3900E1A-0C30-43A5-B573-8FA420EB1640}">
      <dgm:prSet/>
      <dgm:spPr/>
      <dgm:t>
        <a:bodyPr/>
        <a:lstStyle/>
        <a:p>
          <a:endParaRPr lang="fr-FR"/>
        </a:p>
      </dgm:t>
    </dgm:pt>
    <dgm:pt modelId="{7FFF6A26-6207-4AA3-A97C-AAB69E6AD68F}">
      <dgm:prSet phldrT="[Texte]" custT="1"/>
      <dgm:spPr/>
      <dgm:t>
        <a:bodyPr/>
        <a:lstStyle/>
        <a:p>
          <a:r>
            <a:rPr lang="fr-FR" sz="2400" dirty="0"/>
            <a:t>6,6 Millions productifs</a:t>
          </a:r>
          <a:br>
            <a:rPr lang="fr-FR" sz="2400" dirty="0"/>
          </a:br>
          <a:r>
            <a:rPr lang="fr-FR" sz="900" dirty="0"/>
            <a:t>(selon statut INSEE)</a:t>
          </a:r>
          <a:endParaRPr lang="fr-FR" sz="1800" dirty="0"/>
        </a:p>
      </dgm:t>
    </dgm:pt>
    <dgm:pt modelId="{6FD41A1B-A385-4F92-AB74-4FC6119A861A}" type="parTrans" cxnId="{4C16B625-F47B-4C37-B491-0A3FBC6FF762}">
      <dgm:prSet/>
      <dgm:spPr/>
      <dgm:t>
        <a:bodyPr/>
        <a:lstStyle/>
        <a:p>
          <a:endParaRPr lang="fr-FR"/>
        </a:p>
      </dgm:t>
    </dgm:pt>
    <dgm:pt modelId="{FBF81B6C-9782-43B1-B6C8-A01634A0F252}" type="sibTrans" cxnId="{4C16B625-F47B-4C37-B491-0A3FBC6FF762}">
      <dgm:prSet/>
      <dgm:spPr/>
      <dgm:t>
        <a:bodyPr/>
        <a:lstStyle/>
        <a:p>
          <a:endParaRPr lang="fr-FR"/>
        </a:p>
      </dgm:t>
    </dgm:pt>
    <dgm:pt modelId="{5E4124ED-BE32-45E6-BE80-51FCBF479CA1}">
      <dgm:prSet phldrT="[Texte]" custT="1"/>
      <dgm:spPr/>
      <dgm:t>
        <a:bodyPr/>
        <a:lstStyle/>
        <a:p>
          <a:r>
            <a:rPr lang="fr-FR" sz="1600" b="1" dirty="0"/>
            <a:t>4,5 Millions </a:t>
          </a:r>
          <a:r>
            <a:rPr lang="fr-FR" sz="1600" dirty="0"/>
            <a:t>avec salariés</a:t>
          </a:r>
        </a:p>
      </dgm:t>
    </dgm:pt>
    <dgm:pt modelId="{2616393B-6271-459D-A3DE-A4F300894087}" type="parTrans" cxnId="{57BAA723-0A4E-4A02-A1AB-64A2FE2C587C}">
      <dgm:prSet/>
      <dgm:spPr/>
      <dgm:t>
        <a:bodyPr/>
        <a:lstStyle/>
        <a:p>
          <a:endParaRPr lang="fr-FR"/>
        </a:p>
      </dgm:t>
    </dgm:pt>
    <dgm:pt modelId="{5F4A1F6A-158C-427E-8C19-F37AD31DF1B2}" type="sibTrans" cxnId="{57BAA723-0A4E-4A02-A1AB-64A2FE2C587C}">
      <dgm:prSet/>
      <dgm:spPr/>
      <dgm:t>
        <a:bodyPr/>
        <a:lstStyle/>
        <a:p>
          <a:endParaRPr lang="fr-FR"/>
        </a:p>
      </dgm:t>
    </dgm:pt>
    <dgm:pt modelId="{46CEA9D4-C22C-44D2-9BAF-AA5A87E29B2F}">
      <dgm:prSet phldrT="[Texte]" custT="1"/>
      <dgm:spPr>
        <a:solidFill>
          <a:srgbClr val="58C2D0"/>
        </a:solidFill>
      </dgm:spPr>
      <dgm:t>
        <a:bodyPr/>
        <a:lstStyle/>
        <a:p>
          <a:r>
            <a:rPr lang="fr-FR" sz="1600" dirty="0"/>
            <a:t>- </a:t>
          </a:r>
          <a:r>
            <a:rPr lang="fr-FR" sz="1400" b="1" dirty="0"/>
            <a:t>de 0,2Millions </a:t>
          </a:r>
          <a:r>
            <a:rPr lang="fr-FR" sz="1200" b="1" dirty="0"/>
            <a:t>avec 20 salariés ou +</a:t>
          </a:r>
        </a:p>
      </dgm:t>
    </dgm:pt>
    <dgm:pt modelId="{3EE6C96C-D7C4-4C01-B209-ADAA036A9C14}" type="parTrans" cxnId="{51A09A60-8722-44A6-9D5C-C0F89F4ED266}">
      <dgm:prSet/>
      <dgm:spPr/>
      <dgm:t>
        <a:bodyPr/>
        <a:lstStyle/>
        <a:p>
          <a:endParaRPr lang="fr-FR"/>
        </a:p>
      </dgm:t>
    </dgm:pt>
    <dgm:pt modelId="{7CF8E873-B50B-420D-BDEB-3F3A4C10ECB0}" type="sibTrans" cxnId="{51A09A60-8722-44A6-9D5C-C0F89F4ED266}">
      <dgm:prSet/>
      <dgm:spPr/>
      <dgm:t>
        <a:bodyPr/>
        <a:lstStyle/>
        <a:p>
          <a:endParaRPr lang="fr-FR"/>
        </a:p>
      </dgm:t>
    </dgm:pt>
    <dgm:pt modelId="{73C60C8F-928F-437E-BB53-A9C7D14EF2FD}" type="pres">
      <dgm:prSet presAssocID="{88478DE4-7E2C-4F9D-BF6D-0E25ABCF54D0}" presName="Name0" presStyleCnt="0">
        <dgm:presLayoutVars>
          <dgm:dir/>
          <dgm:animLvl val="lvl"/>
          <dgm:resizeHandles val="exact"/>
        </dgm:presLayoutVars>
      </dgm:prSet>
      <dgm:spPr/>
    </dgm:pt>
    <dgm:pt modelId="{9FB75547-748D-45A1-9EBA-0E7C7C0B01B1}" type="pres">
      <dgm:prSet presAssocID="{0B5CD8F5-2D40-499A-83F3-94D49E025B26}" presName="Name8" presStyleCnt="0"/>
      <dgm:spPr/>
    </dgm:pt>
    <dgm:pt modelId="{BE126064-399D-4679-8DE8-76D675366243}" type="pres">
      <dgm:prSet presAssocID="{0B5CD8F5-2D40-499A-83F3-94D49E025B26}" presName="level" presStyleLbl="node1" presStyleIdx="0" presStyleCnt="4">
        <dgm:presLayoutVars>
          <dgm:chMax val="1"/>
          <dgm:bulletEnabled val="1"/>
        </dgm:presLayoutVars>
      </dgm:prSet>
      <dgm:spPr/>
    </dgm:pt>
    <dgm:pt modelId="{EF4D178A-3C8B-49D3-BDFF-BDB616DA5755}" type="pres">
      <dgm:prSet presAssocID="{0B5CD8F5-2D40-499A-83F3-94D49E025B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8AC1476-1DEC-4F5D-9DCE-C446EE324AAF}" type="pres">
      <dgm:prSet presAssocID="{7FFF6A26-6207-4AA3-A97C-AAB69E6AD68F}" presName="Name8" presStyleCnt="0"/>
      <dgm:spPr/>
    </dgm:pt>
    <dgm:pt modelId="{AB141518-6500-4211-871C-B82B8FAD3F1B}" type="pres">
      <dgm:prSet presAssocID="{7FFF6A26-6207-4AA3-A97C-AAB69E6AD68F}" presName="level" presStyleLbl="node1" presStyleIdx="1" presStyleCnt="4">
        <dgm:presLayoutVars>
          <dgm:chMax val="1"/>
          <dgm:bulletEnabled val="1"/>
        </dgm:presLayoutVars>
      </dgm:prSet>
      <dgm:spPr/>
    </dgm:pt>
    <dgm:pt modelId="{2AD649FE-0ED0-4ACD-9C30-50E6682F4216}" type="pres">
      <dgm:prSet presAssocID="{7FFF6A26-6207-4AA3-A97C-AAB69E6AD6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E74270-7B27-452F-B33D-C8FF4CBB7807}" type="pres">
      <dgm:prSet presAssocID="{5E4124ED-BE32-45E6-BE80-51FCBF479CA1}" presName="Name8" presStyleCnt="0"/>
      <dgm:spPr/>
    </dgm:pt>
    <dgm:pt modelId="{56A80198-6892-47FC-B50D-55F922E72D9F}" type="pres">
      <dgm:prSet presAssocID="{5E4124ED-BE32-45E6-BE80-51FCBF479CA1}" presName="level" presStyleLbl="node1" presStyleIdx="2" presStyleCnt="4">
        <dgm:presLayoutVars>
          <dgm:chMax val="1"/>
          <dgm:bulletEnabled val="1"/>
        </dgm:presLayoutVars>
      </dgm:prSet>
      <dgm:spPr/>
    </dgm:pt>
    <dgm:pt modelId="{3AE9E411-E99D-4A15-9FC8-43C2091D0C34}" type="pres">
      <dgm:prSet presAssocID="{5E4124ED-BE32-45E6-BE80-51FCBF479CA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D300E5-05A7-4AE3-B98B-CA2F86629296}" type="pres">
      <dgm:prSet presAssocID="{46CEA9D4-C22C-44D2-9BAF-AA5A87E29B2F}" presName="Name8" presStyleCnt="0"/>
      <dgm:spPr/>
    </dgm:pt>
    <dgm:pt modelId="{3413F13C-5191-47B3-9E5E-A4E92938983B}" type="pres">
      <dgm:prSet presAssocID="{46CEA9D4-C22C-44D2-9BAF-AA5A87E29B2F}" presName="level" presStyleLbl="node1" presStyleIdx="3" presStyleCnt="4">
        <dgm:presLayoutVars>
          <dgm:chMax val="1"/>
          <dgm:bulletEnabled val="1"/>
        </dgm:presLayoutVars>
      </dgm:prSet>
      <dgm:spPr/>
    </dgm:pt>
    <dgm:pt modelId="{2F0B003C-9F49-4523-875C-AA6090A3F686}" type="pres">
      <dgm:prSet presAssocID="{46CEA9D4-C22C-44D2-9BAF-AA5A87E29B2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450FD01-C6D9-43D2-9847-0C16F74D0F4C}" type="presOf" srcId="{7FFF6A26-6207-4AA3-A97C-AAB69E6AD68F}" destId="{AB141518-6500-4211-871C-B82B8FAD3F1B}" srcOrd="0" destOrd="0" presId="urn:microsoft.com/office/officeart/2005/8/layout/pyramid3"/>
    <dgm:cxn modelId="{B3900E1A-0C30-43A5-B573-8FA420EB1640}" srcId="{88478DE4-7E2C-4F9D-BF6D-0E25ABCF54D0}" destId="{0B5CD8F5-2D40-499A-83F3-94D49E025B26}" srcOrd="0" destOrd="0" parTransId="{40B3B6AD-7AB9-45D3-A298-EA9FE9C378D4}" sibTransId="{286937B3-2556-4E4F-A996-161940306F50}"/>
    <dgm:cxn modelId="{3CF9C81F-FAD5-4B92-92E0-804EAC046820}" type="presOf" srcId="{0B5CD8F5-2D40-499A-83F3-94D49E025B26}" destId="{BE126064-399D-4679-8DE8-76D675366243}" srcOrd="0" destOrd="0" presId="urn:microsoft.com/office/officeart/2005/8/layout/pyramid3"/>
    <dgm:cxn modelId="{57BAA723-0A4E-4A02-A1AB-64A2FE2C587C}" srcId="{88478DE4-7E2C-4F9D-BF6D-0E25ABCF54D0}" destId="{5E4124ED-BE32-45E6-BE80-51FCBF479CA1}" srcOrd="2" destOrd="0" parTransId="{2616393B-6271-459D-A3DE-A4F300894087}" sibTransId="{5F4A1F6A-158C-427E-8C19-F37AD31DF1B2}"/>
    <dgm:cxn modelId="{4C16B625-F47B-4C37-B491-0A3FBC6FF762}" srcId="{88478DE4-7E2C-4F9D-BF6D-0E25ABCF54D0}" destId="{7FFF6A26-6207-4AA3-A97C-AAB69E6AD68F}" srcOrd="1" destOrd="0" parTransId="{6FD41A1B-A385-4F92-AB74-4FC6119A861A}" sibTransId="{FBF81B6C-9782-43B1-B6C8-A01634A0F252}"/>
    <dgm:cxn modelId="{98958F31-4B59-45A1-8201-B3D5E58FBF1A}" type="presOf" srcId="{5E4124ED-BE32-45E6-BE80-51FCBF479CA1}" destId="{3AE9E411-E99D-4A15-9FC8-43C2091D0C34}" srcOrd="1" destOrd="0" presId="urn:microsoft.com/office/officeart/2005/8/layout/pyramid3"/>
    <dgm:cxn modelId="{D46C3C32-D7B3-4A20-A2F2-E74A053B6913}" type="presOf" srcId="{5E4124ED-BE32-45E6-BE80-51FCBF479CA1}" destId="{56A80198-6892-47FC-B50D-55F922E72D9F}" srcOrd="0" destOrd="0" presId="urn:microsoft.com/office/officeart/2005/8/layout/pyramid3"/>
    <dgm:cxn modelId="{51A09A60-8722-44A6-9D5C-C0F89F4ED266}" srcId="{88478DE4-7E2C-4F9D-BF6D-0E25ABCF54D0}" destId="{46CEA9D4-C22C-44D2-9BAF-AA5A87E29B2F}" srcOrd="3" destOrd="0" parTransId="{3EE6C96C-D7C4-4C01-B209-ADAA036A9C14}" sibTransId="{7CF8E873-B50B-420D-BDEB-3F3A4C10ECB0}"/>
    <dgm:cxn modelId="{CE3B834B-E472-4F63-8FF6-C558DA679107}" type="presOf" srcId="{46CEA9D4-C22C-44D2-9BAF-AA5A87E29B2F}" destId="{2F0B003C-9F49-4523-875C-AA6090A3F686}" srcOrd="1" destOrd="0" presId="urn:microsoft.com/office/officeart/2005/8/layout/pyramid3"/>
    <dgm:cxn modelId="{FDFBA983-B4EB-44EE-9692-0B11F1B7AAD2}" type="presOf" srcId="{46CEA9D4-C22C-44D2-9BAF-AA5A87E29B2F}" destId="{3413F13C-5191-47B3-9E5E-A4E92938983B}" srcOrd="0" destOrd="0" presId="urn:microsoft.com/office/officeart/2005/8/layout/pyramid3"/>
    <dgm:cxn modelId="{D941AEA0-7F57-40A5-ACD4-2F60B551055D}" type="presOf" srcId="{0B5CD8F5-2D40-499A-83F3-94D49E025B26}" destId="{EF4D178A-3C8B-49D3-BDFF-BDB616DA5755}" srcOrd="1" destOrd="0" presId="urn:microsoft.com/office/officeart/2005/8/layout/pyramid3"/>
    <dgm:cxn modelId="{125A16B0-E66A-4AA6-BDE2-BE6A1B4A27A2}" type="presOf" srcId="{7FFF6A26-6207-4AA3-A97C-AAB69E6AD68F}" destId="{2AD649FE-0ED0-4ACD-9C30-50E6682F4216}" srcOrd="1" destOrd="0" presId="urn:microsoft.com/office/officeart/2005/8/layout/pyramid3"/>
    <dgm:cxn modelId="{4AF57BEA-53E7-4215-A25D-7553B068B630}" type="presOf" srcId="{88478DE4-7E2C-4F9D-BF6D-0E25ABCF54D0}" destId="{73C60C8F-928F-437E-BB53-A9C7D14EF2FD}" srcOrd="0" destOrd="0" presId="urn:microsoft.com/office/officeart/2005/8/layout/pyramid3"/>
    <dgm:cxn modelId="{5CE1BDFF-8838-4894-B468-EBC992C7825B}" type="presParOf" srcId="{73C60C8F-928F-437E-BB53-A9C7D14EF2FD}" destId="{9FB75547-748D-45A1-9EBA-0E7C7C0B01B1}" srcOrd="0" destOrd="0" presId="urn:microsoft.com/office/officeart/2005/8/layout/pyramid3"/>
    <dgm:cxn modelId="{441ABBDB-D753-4227-88C3-640DECC6A05A}" type="presParOf" srcId="{9FB75547-748D-45A1-9EBA-0E7C7C0B01B1}" destId="{BE126064-399D-4679-8DE8-76D675366243}" srcOrd="0" destOrd="0" presId="urn:microsoft.com/office/officeart/2005/8/layout/pyramid3"/>
    <dgm:cxn modelId="{3A04ED50-6385-4076-AA3E-9D60EB3EFD6B}" type="presParOf" srcId="{9FB75547-748D-45A1-9EBA-0E7C7C0B01B1}" destId="{EF4D178A-3C8B-49D3-BDFF-BDB616DA5755}" srcOrd="1" destOrd="0" presId="urn:microsoft.com/office/officeart/2005/8/layout/pyramid3"/>
    <dgm:cxn modelId="{06EF6307-E0E9-4ECA-946E-FA390C8E74C0}" type="presParOf" srcId="{73C60C8F-928F-437E-BB53-A9C7D14EF2FD}" destId="{18AC1476-1DEC-4F5D-9DCE-C446EE324AAF}" srcOrd="1" destOrd="0" presId="urn:microsoft.com/office/officeart/2005/8/layout/pyramid3"/>
    <dgm:cxn modelId="{98ABA5ED-42C2-4485-8BB4-58D9A315ABA3}" type="presParOf" srcId="{18AC1476-1DEC-4F5D-9DCE-C446EE324AAF}" destId="{AB141518-6500-4211-871C-B82B8FAD3F1B}" srcOrd="0" destOrd="0" presId="urn:microsoft.com/office/officeart/2005/8/layout/pyramid3"/>
    <dgm:cxn modelId="{258D9B0B-6D61-4A9A-8CB4-29D4F1AB7F3D}" type="presParOf" srcId="{18AC1476-1DEC-4F5D-9DCE-C446EE324AAF}" destId="{2AD649FE-0ED0-4ACD-9C30-50E6682F4216}" srcOrd="1" destOrd="0" presId="urn:microsoft.com/office/officeart/2005/8/layout/pyramid3"/>
    <dgm:cxn modelId="{DC1D5F67-1508-4162-ABA1-1B1E93389BA9}" type="presParOf" srcId="{73C60C8F-928F-437E-BB53-A9C7D14EF2FD}" destId="{E5E74270-7B27-452F-B33D-C8FF4CBB7807}" srcOrd="2" destOrd="0" presId="urn:microsoft.com/office/officeart/2005/8/layout/pyramid3"/>
    <dgm:cxn modelId="{84F816A0-DCC7-42C7-B826-900862A63949}" type="presParOf" srcId="{E5E74270-7B27-452F-B33D-C8FF4CBB7807}" destId="{56A80198-6892-47FC-B50D-55F922E72D9F}" srcOrd="0" destOrd="0" presId="urn:microsoft.com/office/officeart/2005/8/layout/pyramid3"/>
    <dgm:cxn modelId="{4023039B-70C3-4B07-A9EC-62A0C3DC4127}" type="presParOf" srcId="{E5E74270-7B27-452F-B33D-C8FF4CBB7807}" destId="{3AE9E411-E99D-4A15-9FC8-43C2091D0C34}" srcOrd="1" destOrd="0" presId="urn:microsoft.com/office/officeart/2005/8/layout/pyramid3"/>
    <dgm:cxn modelId="{CC73C81E-0D6B-4089-9C19-B99C4DFA492D}" type="presParOf" srcId="{73C60C8F-928F-437E-BB53-A9C7D14EF2FD}" destId="{C6D300E5-05A7-4AE3-B98B-CA2F86629296}" srcOrd="3" destOrd="0" presId="urn:microsoft.com/office/officeart/2005/8/layout/pyramid3"/>
    <dgm:cxn modelId="{7B975B4E-209B-43B7-B75E-F6167AB46A7D}" type="presParOf" srcId="{C6D300E5-05A7-4AE3-B98B-CA2F86629296}" destId="{3413F13C-5191-47B3-9E5E-A4E92938983B}" srcOrd="0" destOrd="0" presId="urn:microsoft.com/office/officeart/2005/8/layout/pyramid3"/>
    <dgm:cxn modelId="{744896FB-BA2B-454A-814F-EA4DC1494AD5}" type="presParOf" srcId="{C6D300E5-05A7-4AE3-B98B-CA2F86629296}" destId="{2F0B003C-9F49-4523-875C-AA6090A3F68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78DE4-7E2C-4F9D-BF6D-0E25ABCF54D0}" type="doc">
      <dgm:prSet loTypeId="urn:microsoft.com/office/officeart/2005/8/layout/pyramid3" loCatId="pyramid" qsTypeId="urn:microsoft.com/office/officeart/2005/8/quickstyle/3d4" qsCatId="3D" csTypeId="urn:microsoft.com/office/officeart/2005/8/colors/accent1_3" csCatId="accent1" phldr="1"/>
      <dgm:spPr/>
    </dgm:pt>
    <dgm:pt modelId="{0B5CD8F5-2D40-499A-83F3-94D49E025B26}">
      <dgm:prSet phldrT="[Texte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4,5 Millions d’établissements</a:t>
          </a:r>
        </a:p>
      </dgm:t>
    </dgm:pt>
    <dgm:pt modelId="{40B3B6AD-7AB9-45D3-A298-EA9FE9C378D4}" type="parTrans" cxnId="{B3900E1A-0C30-43A5-B573-8FA420EB1640}">
      <dgm:prSet/>
      <dgm:spPr/>
      <dgm:t>
        <a:bodyPr/>
        <a:lstStyle/>
        <a:p>
          <a:endParaRPr lang="fr-FR"/>
        </a:p>
      </dgm:t>
    </dgm:pt>
    <dgm:pt modelId="{286937B3-2556-4E4F-A996-161940306F50}" type="sibTrans" cxnId="{B3900E1A-0C30-43A5-B573-8FA420EB1640}">
      <dgm:prSet/>
      <dgm:spPr/>
      <dgm:t>
        <a:bodyPr/>
        <a:lstStyle/>
        <a:p>
          <a:endParaRPr lang="fr-FR"/>
        </a:p>
      </dgm:t>
    </dgm:pt>
    <dgm:pt modelId="{7FFF6A26-6207-4AA3-A97C-AAB69E6AD68F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400" b="1" dirty="0"/>
            <a:t>3,4 Millions </a:t>
          </a:r>
          <a:r>
            <a:rPr lang="fr-FR" sz="2400" dirty="0"/>
            <a:t>&lt; 5 salariés</a:t>
          </a:r>
          <a:endParaRPr lang="fr-FR" sz="1800" dirty="0"/>
        </a:p>
      </dgm:t>
    </dgm:pt>
    <dgm:pt modelId="{6FD41A1B-A385-4F92-AB74-4FC6119A861A}" type="parTrans" cxnId="{4C16B625-F47B-4C37-B491-0A3FBC6FF762}">
      <dgm:prSet/>
      <dgm:spPr/>
      <dgm:t>
        <a:bodyPr/>
        <a:lstStyle/>
        <a:p>
          <a:endParaRPr lang="fr-FR"/>
        </a:p>
      </dgm:t>
    </dgm:pt>
    <dgm:pt modelId="{FBF81B6C-9782-43B1-B6C8-A01634A0F252}" type="sibTrans" cxnId="{4C16B625-F47B-4C37-B491-0A3FBC6FF762}">
      <dgm:prSet/>
      <dgm:spPr/>
      <dgm:t>
        <a:bodyPr/>
        <a:lstStyle/>
        <a:p>
          <a:endParaRPr lang="fr-FR"/>
        </a:p>
      </dgm:t>
    </dgm:pt>
    <dgm:pt modelId="{5E4124ED-BE32-45E6-BE80-51FCBF479CA1}">
      <dgm:prSet phldrT="[Texte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1600" b="1" dirty="0"/>
            <a:t>0,9 Millions </a:t>
          </a:r>
          <a:r>
            <a:rPr lang="fr-FR" sz="1600" dirty="0"/>
            <a:t>de 5 à 20 salariés</a:t>
          </a:r>
        </a:p>
      </dgm:t>
    </dgm:pt>
    <dgm:pt modelId="{2616393B-6271-459D-A3DE-A4F300894087}" type="parTrans" cxnId="{57BAA723-0A4E-4A02-A1AB-64A2FE2C587C}">
      <dgm:prSet/>
      <dgm:spPr/>
      <dgm:t>
        <a:bodyPr/>
        <a:lstStyle/>
        <a:p>
          <a:endParaRPr lang="fr-FR"/>
        </a:p>
      </dgm:t>
    </dgm:pt>
    <dgm:pt modelId="{5F4A1F6A-158C-427E-8C19-F37AD31DF1B2}" type="sibTrans" cxnId="{57BAA723-0A4E-4A02-A1AB-64A2FE2C587C}">
      <dgm:prSet/>
      <dgm:spPr/>
      <dgm:t>
        <a:bodyPr/>
        <a:lstStyle/>
        <a:p>
          <a:endParaRPr lang="fr-FR"/>
        </a:p>
      </dgm:t>
    </dgm:pt>
    <dgm:pt modelId="{46CEA9D4-C22C-44D2-9BAF-AA5A87E29B2F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1600" dirty="0"/>
            <a:t>- </a:t>
          </a:r>
          <a:r>
            <a:rPr lang="fr-FR" sz="1400" b="1" dirty="0"/>
            <a:t>de 0,2Millions </a:t>
          </a:r>
          <a:r>
            <a:rPr lang="fr-FR" sz="1200" b="1" dirty="0"/>
            <a:t>avec 20 salariés ou +</a:t>
          </a:r>
        </a:p>
      </dgm:t>
    </dgm:pt>
    <dgm:pt modelId="{3EE6C96C-D7C4-4C01-B209-ADAA036A9C14}" type="parTrans" cxnId="{51A09A60-8722-44A6-9D5C-C0F89F4ED266}">
      <dgm:prSet/>
      <dgm:spPr/>
      <dgm:t>
        <a:bodyPr/>
        <a:lstStyle/>
        <a:p>
          <a:endParaRPr lang="fr-FR"/>
        </a:p>
      </dgm:t>
    </dgm:pt>
    <dgm:pt modelId="{7CF8E873-B50B-420D-BDEB-3F3A4C10ECB0}" type="sibTrans" cxnId="{51A09A60-8722-44A6-9D5C-C0F89F4ED266}">
      <dgm:prSet/>
      <dgm:spPr/>
      <dgm:t>
        <a:bodyPr/>
        <a:lstStyle/>
        <a:p>
          <a:endParaRPr lang="fr-FR"/>
        </a:p>
      </dgm:t>
    </dgm:pt>
    <dgm:pt modelId="{73C60C8F-928F-437E-BB53-A9C7D14EF2FD}" type="pres">
      <dgm:prSet presAssocID="{88478DE4-7E2C-4F9D-BF6D-0E25ABCF54D0}" presName="Name0" presStyleCnt="0">
        <dgm:presLayoutVars>
          <dgm:dir/>
          <dgm:animLvl val="lvl"/>
          <dgm:resizeHandles val="exact"/>
        </dgm:presLayoutVars>
      </dgm:prSet>
      <dgm:spPr/>
    </dgm:pt>
    <dgm:pt modelId="{9FB75547-748D-45A1-9EBA-0E7C7C0B01B1}" type="pres">
      <dgm:prSet presAssocID="{0B5CD8F5-2D40-499A-83F3-94D49E025B26}" presName="Name8" presStyleCnt="0"/>
      <dgm:spPr/>
    </dgm:pt>
    <dgm:pt modelId="{BE126064-399D-4679-8DE8-76D675366243}" type="pres">
      <dgm:prSet presAssocID="{0B5CD8F5-2D40-499A-83F3-94D49E025B26}" presName="level" presStyleLbl="node1" presStyleIdx="0" presStyleCnt="4">
        <dgm:presLayoutVars>
          <dgm:chMax val="1"/>
          <dgm:bulletEnabled val="1"/>
        </dgm:presLayoutVars>
      </dgm:prSet>
      <dgm:spPr/>
    </dgm:pt>
    <dgm:pt modelId="{EF4D178A-3C8B-49D3-BDFF-BDB616DA5755}" type="pres">
      <dgm:prSet presAssocID="{0B5CD8F5-2D40-499A-83F3-94D49E025B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8AC1476-1DEC-4F5D-9DCE-C446EE324AAF}" type="pres">
      <dgm:prSet presAssocID="{7FFF6A26-6207-4AA3-A97C-AAB69E6AD68F}" presName="Name8" presStyleCnt="0"/>
      <dgm:spPr/>
    </dgm:pt>
    <dgm:pt modelId="{AB141518-6500-4211-871C-B82B8FAD3F1B}" type="pres">
      <dgm:prSet presAssocID="{7FFF6A26-6207-4AA3-A97C-AAB69E6AD68F}" presName="level" presStyleLbl="node1" presStyleIdx="1" presStyleCnt="4">
        <dgm:presLayoutVars>
          <dgm:chMax val="1"/>
          <dgm:bulletEnabled val="1"/>
        </dgm:presLayoutVars>
      </dgm:prSet>
      <dgm:spPr/>
    </dgm:pt>
    <dgm:pt modelId="{2AD649FE-0ED0-4ACD-9C30-50E6682F4216}" type="pres">
      <dgm:prSet presAssocID="{7FFF6A26-6207-4AA3-A97C-AAB69E6AD6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E74270-7B27-452F-B33D-C8FF4CBB7807}" type="pres">
      <dgm:prSet presAssocID="{5E4124ED-BE32-45E6-BE80-51FCBF479CA1}" presName="Name8" presStyleCnt="0"/>
      <dgm:spPr/>
    </dgm:pt>
    <dgm:pt modelId="{56A80198-6892-47FC-B50D-55F922E72D9F}" type="pres">
      <dgm:prSet presAssocID="{5E4124ED-BE32-45E6-BE80-51FCBF479CA1}" presName="level" presStyleLbl="node1" presStyleIdx="2" presStyleCnt="4">
        <dgm:presLayoutVars>
          <dgm:chMax val="1"/>
          <dgm:bulletEnabled val="1"/>
        </dgm:presLayoutVars>
      </dgm:prSet>
      <dgm:spPr/>
    </dgm:pt>
    <dgm:pt modelId="{3AE9E411-E99D-4A15-9FC8-43C2091D0C34}" type="pres">
      <dgm:prSet presAssocID="{5E4124ED-BE32-45E6-BE80-51FCBF479CA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D300E5-05A7-4AE3-B98B-CA2F86629296}" type="pres">
      <dgm:prSet presAssocID="{46CEA9D4-C22C-44D2-9BAF-AA5A87E29B2F}" presName="Name8" presStyleCnt="0"/>
      <dgm:spPr/>
    </dgm:pt>
    <dgm:pt modelId="{3413F13C-5191-47B3-9E5E-A4E92938983B}" type="pres">
      <dgm:prSet presAssocID="{46CEA9D4-C22C-44D2-9BAF-AA5A87E29B2F}" presName="level" presStyleLbl="node1" presStyleIdx="3" presStyleCnt="4">
        <dgm:presLayoutVars>
          <dgm:chMax val="1"/>
          <dgm:bulletEnabled val="1"/>
        </dgm:presLayoutVars>
      </dgm:prSet>
      <dgm:spPr/>
    </dgm:pt>
    <dgm:pt modelId="{2F0B003C-9F49-4523-875C-AA6090A3F686}" type="pres">
      <dgm:prSet presAssocID="{46CEA9D4-C22C-44D2-9BAF-AA5A87E29B2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3900E1A-0C30-43A5-B573-8FA420EB1640}" srcId="{88478DE4-7E2C-4F9D-BF6D-0E25ABCF54D0}" destId="{0B5CD8F5-2D40-499A-83F3-94D49E025B26}" srcOrd="0" destOrd="0" parTransId="{40B3B6AD-7AB9-45D3-A298-EA9FE9C378D4}" sibTransId="{286937B3-2556-4E4F-A996-161940306F50}"/>
    <dgm:cxn modelId="{7EC0371A-F844-45B0-9EDD-BAA912D24DDA}" type="presOf" srcId="{0B5CD8F5-2D40-499A-83F3-94D49E025B26}" destId="{EF4D178A-3C8B-49D3-BDFF-BDB616DA5755}" srcOrd="1" destOrd="0" presId="urn:microsoft.com/office/officeart/2005/8/layout/pyramid3"/>
    <dgm:cxn modelId="{E20E3623-624E-4E1E-817B-724A77B9F54C}" type="presOf" srcId="{5E4124ED-BE32-45E6-BE80-51FCBF479CA1}" destId="{56A80198-6892-47FC-B50D-55F922E72D9F}" srcOrd="0" destOrd="0" presId="urn:microsoft.com/office/officeart/2005/8/layout/pyramid3"/>
    <dgm:cxn modelId="{57BAA723-0A4E-4A02-A1AB-64A2FE2C587C}" srcId="{88478DE4-7E2C-4F9D-BF6D-0E25ABCF54D0}" destId="{5E4124ED-BE32-45E6-BE80-51FCBF479CA1}" srcOrd="2" destOrd="0" parTransId="{2616393B-6271-459D-A3DE-A4F300894087}" sibTransId="{5F4A1F6A-158C-427E-8C19-F37AD31DF1B2}"/>
    <dgm:cxn modelId="{4C16B625-F47B-4C37-B491-0A3FBC6FF762}" srcId="{88478DE4-7E2C-4F9D-BF6D-0E25ABCF54D0}" destId="{7FFF6A26-6207-4AA3-A97C-AAB69E6AD68F}" srcOrd="1" destOrd="0" parTransId="{6FD41A1B-A385-4F92-AB74-4FC6119A861A}" sibTransId="{FBF81B6C-9782-43B1-B6C8-A01634A0F252}"/>
    <dgm:cxn modelId="{E4797C26-0203-4242-A89D-635F71AFB9E9}" type="presOf" srcId="{7FFF6A26-6207-4AA3-A97C-AAB69E6AD68F}" destId="{2AD649FE-0ED0-4ACD-9C30-50E6682F4216}" srcOrd="1" destOrd="0" presId="urn:microsoft.com/office/officeart/2005/8/layout/pyramid3"/>
    <dgm:cxn modelId="{923E2039-1A14-49CA-A3AD-E7F69F50529C}" type="presOf" srcId="{7FFF6A26-6207-4AA3-A97C-AAB69E6AD68F}" destId="{AB141518-6500-4211-871C-B82B8FAD3F1B}" srcOrd="0" destOrd="0" presId="urn:microsoft.com/office/officeart/2005/8/layout/pyramid3"/>
    <dgm:cxn modelId="{51A09A60-8722-44A6-9D5C-C0F89F4ED266}" srcId="{88478DE4-7E2C-4F9D-BF6D-0E25ABCF54D0}" destId="{46CEA9D4-C22C-44D2-9BAF-AA5A87E29B2F}" srcOrd="3" destOrd="0" parTransId="{3EE6C96C-D7C4-4C01-B209-ADAA036A9C14}" sibTransId="{7CF8E873-B50B-420D-BDEB-3F3A4C10ECB0}"/>
    <dgm:cxn modelId="{D1FB8A64-2FC4-4A5A-AA5A-8A5CBFCFA002}" type="presOf" srcId="{46CEA9D4-C22C-44D2-9BAF-AA5A87E29B2F}" destId="{2F0B003C-9F49-4523-875C-AA6090A3F686}" srcOrd="1" destOrd="0" presId="urn:microsoft.com/office/officeart/2005/8/layout/pyramid3"/>
    <dgm:cxn modelId="{3C6DC06D-4E58-4F57-8C82-4623EC6D11D3}" type="presOf" srcId="{5E4124ED-BE32-45E6-BE80-51FCBF479CA1}" destId="{3AE9E411-E99D-4A15-9FC8-43C2091D0C34}" srcOrd="1" destOrd="0" presId="urn:microsoft.com/office/officeart/2005/8/layout/pyramid3"/>
    <dgm:cxn modelId="{1707BA8A-D9E5-487B-92A7-595D0A84FB01}" type="presOf" srcId="{46CEA9D4-C22C-44D2-9BAF-AA5A87E29B2F}" destId="{3413F13C-5191-47B3-9E5E-A4E92938983B}" srcOrd="0" destOrd="0" presId="urn:microsoft.com/office/officeart/2005/8/layout/pyramid3"/>
    <dgm:cxn modelId="{C1BBD6A5-6FBB-43D1-B75F-06AA48501C57}" type="presOf" srcId="{0B5CD8F5-2D40-499A-83F3-94D49E025B26}" destId="{BE126064-399D-4679-8DE8-76D675366243}" srcOrd="0" destOrd="0" presId="urn:microsoft.com/office/officeart/2005/8/layout/pyramid3"/>
    <dgm:cxn modelId="{7CB77BC5-CA27-4126-9150-FCB7C78BB197}" type="presOf" srcId="{88478DE4-7E2C-4F9D-BF6D-0E25ABCF54D0}" destId="{73C60C8F-928F-437E-BB53-A9C7D14EF2FD}" srcOrd="0" destOrd="0" presId="urn:microsoft.com/office/officeart/2005/8/layout/pyramid3"/>
    <dgm:cxn modelId="{0E1D3251-CC1C-4DA9-A19F-4E09A4304864}" type="presParOf" srcId="{73C60C8F-928F-437E-BB53-A9C7D14EF2FD}" destId="{9FB75547-748D-45A1-9EBA-0E7C7C0B01B1}" srcOrd="0" destOrd="0" presId="urn:microsoft.com/office/officeart/2005/8/layout/pyramid3"/>
    <dgm:cxn modelId="{D30FD19A-13E3-497F-9F25-B76933E7DA9D}" type="presParOf" srcId="{9FB75547-748D-45A1-9EBA-0E7C7C0B01B1}" destId="{BE126064-399D-4679-8DE8-76D675366243}" srcOrd="0" destOrd="0" presId="urn:microsoft.com/office/officeart/2005/8/layout/pyramid3"/>
    <dgm:cxn modelId="{4B80D4B0-6A07-4401-B182-DB4754936FCA}" type="presParOf" srcId="{9FB75547-748D-45A1-9EBA-0E7C7C0B01B1}" destId="{EF4D178A-3C8B-49D3-BDFF-BDB616DA5755}" srcOrd="1" destOrd="0" presId="urn:microsoft.com/office/officeart/2005/8/layout/pyramid3"/>
    <dgm:cxn modelId="{80CA30E6-4F0A-40CA-9CF6-9E242B6CCBB6}" type="presParOf" srcId="{73C60C8F-928F-437E-BB53-A9C7D14EF2FD}" destId="{18AC1476-1DEC-4F5D-9DCE-C446EE324AAF}" srcOrd="1" destOrd="0" presId="urn:microsoft.com/office/officeart/2005/8/layout/pyramid3"/>
    <dgm:cxn modelId="{5B48835A-1D8A-4F98-A1B4-CA3815C1159A}" type="presParOf" srcId="{18AC1476-1DEC-4F5D-9DCE-C446EE324AAF}" destId="{AB141518-6500-4211-871C-B82B8FAD3F1B}" srcOrd="0" destOrd="0" presId="urn:microsoft.com/office/officeart/2005/8/layout/pyramid3"/>
    <dgm:cxn modelId="{8EB59FA8-92B0-406E-95CC-49D550E99D1F}" type="presParOf" srcId="{18AC1476-1DEC-4F5D-9DCE-C446EE324AAF}" destId="{2AD649FE-0ED0-4ACD-9C30-50E6682F4216}" srcOrd="1" destOrd="0" presId="urn:microsoft.com/office/officeart/2005/8/layout/pyramid3"/>
    <dgm:cxn modelId="{DE3D2558-1C0A-46E8-AEA6-7E2EDBC1634B}" type="presParOf" srcId="{73C60C8F-928F-437E-BB53-A9C7D14EF2FD}" destId="{E5E74270-7B27-452F-B33D-C8FF4CBB7807}" srcOrd="2" destOrd="0" presId="urn:microsoft.com/office/officeart/2005/8/layout/pyramid3"/>
    <dgm:cxn modelId="{E07F9149-89B0-4E69-8CE6-A1BD279F3C3F}" type="presParOf" srcId="{E5E74270-7B27-452F-B33D-C8FF4CBB7807}" destId="{56A80198-6892-47FC-B50D-55F922E72D9F}" srcOrd="0" destOrd="0" presId="urn:microsoft.com/office/officeart/2005/8/layout/pyramid3"/>
    <dgm:cxn modelId="{69937F08-1A05-424B-9EEF-FB21A4DAFEBA}" type="presParOf" srcId="{E5E74270-7B27-452F-B33D-C8FF4CBB7807}" destId="{3AE9E411-E99D-4A15-9FC8-43C2091D0C34}" srcOrd="1" destOrd="0" presId="urn:microsoft.com/office/officeart/2005/8/layout/pyramid3"/>
    <dgm:cxn modelId="{3A376255-A85B-48F4-990D-D21E42DAD5C9}" type="presParOf" srcId="{73C60C8F-928F-437E-BB53-A9C7D14EF2FD}" destId="{C6D300E5-05A7-4AE3-B98B-CA2F86629296}" srcOrd="3" destOrd="0" presId="urn:microsoft.com/office/officeart/2005/8/layout/pyramid3"/>
    <dgm:cxn modelId="{1C6316F9-D855-4404-A330-3A017F0049E1}" type="presParOf" srcId="{C6D300E5-05A7-4AE3-B98B-CA2F86629296}" destId="{3413F13C-5191-47B3-9E5E-A4E92938983B}" srcOrd="0" destOrd="0" presId="urn:microsoft.com/office/officeart/2005/8/layout/pyramid3"/>
    <dgm:cxn modelId="{644CF9B8-77F6-48AC-8283-D299EA89F5CD}" type="presParOf" srcId="{C6D300E5-05A7-4AE3-B98B-CA2F86629296}" destId="{2F0B003C-9F49-4523-875C-AA6090A3F68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78DE4-7E2C-4F9D-BF6D-0E25ABCF54D0}" type="doc">
      <dgm:prSet loTypeId="urn:microsoft.com/office/officeart/2005/8/layout/pyramid3" loCatId="pyramid" qsTypeId="urn:microsoft.com/office/officeart/2005/8/quickstyle/3d4" qsCatId="3D" csTypeId="urn:microsoft.com/office/officeart/2005/8/colors/accent1_3" csCatId="accent1" phldr="1"/>
      <dgm:spPr/>
    </dgm:pt>
    <dgm:pt modelId="{0B5CD8F5-2D40-499A-83F3-94D49E025B26}">
      <dgm:prSet phldrT="[Texte]"/>
      <dgm:spPr>
        <a:solidFill>
          <a:srgbClr val="FF0000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190 000 d’établissements</a:t>
          </a:r>
        </a:p>
      </dgm:t>
    </dgm:pt>
    <dgm:pt modelId="{40B3B6AD-7AB9-45D3-A298-EA9FE9C378D4}" type="parTrans" cxnId="{B3900E1A-0C30-43A5-B573-8FA420EB1640}">
      <dgm:prSet/>
      <dgm:spPr/>
      <dgm:t>
        <a:bodyPr/>
        <a:lstStyle/>
        <a:p>
          <a:endParaRPr lang="fr-FR"/>
        </a:p>
      </dgm:t>
    </dgm:pt>
    <dgm:pt modelId="{286937B3-2556-4E4F-A996-161940306F50}" type="sibTrans" cxnId="{B3900E1A-0C30-43A5-B573-8FA420EB1640}">
      <dgm:prSet/>
      <dgm:spPr/>
      <dgm:t>
        <a:bodyPr/>
        <a:lstStyle/>
        <a:p>
          <a:endParaRPr lang="fr-FR"/>
        </a:p>
      </dgm:t>
    </dgm:pt>
    <dgm:pt modelId="{7FFF6A26-6207-4AA3-A97C-AAB69E6AD68F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2000" b="1" dirty="0"/>
            <a:t>71 000 de + de 50 salariés</a:t>
          </a:r>
          <a:endParaRPr lang="fr-FR" sz="1600" dirty="0"/>
        </a:p>
      </dgm:t>
    </dgm:pt>
    <dgm:pt modelId="{6FD41A1B-A385-4F92-AB74-4FC6119A861A}" type="parTrans" cxnId="{4C16B625-F47B-4C37-B491-0A3FBC6FF762}">
      <dgm:prSet/>
      <dgm:spPr/>
      <dgm:t>
        <a:bodyPr/>
        <a:lstStyle/>
        <a:p>
          <a:endParaRPr lang="fr-FR"/>
        </a:p>
      </dgm:t>
    </dgm:pt>
    <dgm:pt modelId="{FBF81B6C-9782-43B1-B6C8-A01634A0F252}" type="sibTrans" cxnId="{4C16B625-F47B-4C37-B491-0A3FBC6FF762}">
      <dgm:prSet/>
      <dgm:spPr/>
      <dgm:t>
        <a:bodyPr/>
        <a:lstStyle/>
        <a:p>
          <a:endParaRPr lang="fr-FR"/>
        </a:p>
      </dgm:t>
    </dgm:pt>
    <dgm:pt modelId="{5E4124ED-BE32-45E6-BE80-51FCBF479CA1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600" b="1" dirty="0"/>
            <a:t>9900 </a:t>
          </a:r>
          <a:r>
            <a:rPr lang="fr-FR" sz="1600" dirty="0"/>
            <a:t>de + de 250 salariés</a:t>
          </a:r>
        </a:p>
      </dgm:t>
    </dgm:pt>
    <dgm:pt modelId="{2616393B-6271-459D-A3DE-A4F300894087}" type="parTrans" cxnId="{57BAA723-0A4E-4A02-A1AB-64A2FE2C587C}">
      <dgm:prSet/>
      <dgm:spPr/>
      <dgm:t>
        <a:bodyPr/>
        <a:lstStyle/>
        <a:p>
          <a:endParaRPr lang="fr-FR"/>
        </a:p>
      </dgm:t>
    </dgm:pt>
    <dgm:pt modelId="{5F4A1F6A-158C-427E-8C19-F37AD31DF1B2}" type="sibTrans" cxnId="{57BAA723-0A4E-4A02-A1AB-64A2FE2C587C}">
      <dgm:prSet/>
      <dgm:spPr/>
      <dgm:t>
        <a:bodyPr/>
        <a:lstStyle/>
        <a:p>
          <a:endParaRPr lang="fr-FR"/>
        </a:p>
      </dgm:t>
    </dgm:pt>
    <dgm:pt modelId="{46CEA9D4-C22C-44D2-9BAF-AA5A87E29B2F}">
      <dgm:prSet phldrT="[Texte]" custT="1"/>
      <dgm:spPr>
        <a:solidFill>
          <a:srgbClr val="FFFF00"/>
        </a:solidFill>
      </dgm:spPr>
      <dgm:t>
        <a:bodyPr/>
        <a:lstStyle/>
        <a:p>
          <a:r>
            <a:rPr lang="fr-FR" sz="1200" b="1" dirty="0"/>
            <a:t>- de 90 de + de 5000 salariés</a:t>
          </a:r>
        </a:p>
      </dgm:t>
    </dgm:pt>
    <dgm:pt modelId="{3EE6C96C-D7C4-4C01-B209-ADAA036A9C14}" type="parTrans" cxnId="{51A09A60-8722-44A6-9D5C-C0F89F4ED266}">
      <dgm:prSet/>
      <dgm:spPr/>
      <dgm:t>
        <a:bodyPr/>
        <a:lstStyle/>
        <a:p>
          <a:endParaRPr lang="fr-FR"/>
        </a:p>
      </dgm:t>
    </dgm:pt>
    <dgm:pt modelId="{7CF8E873-B50B-420D-BDEB-3F3A4C10ECB0}" type="sibTrans" cxnId="{51A09A60-8722-44A6-9D5C-C0F89F4ED266}">
      <dgm:prSet/>
      <dgm:spPr/>
      <dgm:t>
        <a:bodyPr/>
        <a:lstStyle/>
        <a:p>
          <a:endParaRPr lang="fr-FR"/>
        </a:p>
      </dgm:t>
    </dgm:pt>
    <dgm:pt modelId="{73C60C8F-928F-437E-BB53-A9C7D14EF2FD}" type="pres">
      <dgm:prSet presAssocID="{88478DE4-7E2C-4F9D-BF6D-0E25ABCF54D0}" presName="Name0" presStyleCnt="0">
        <dgm:presLayoutVars>
          <dgm:dir/>
          <dgm:animLvl val="lvl"/>
          <dgm:resizeHandles val="exact"/>
        </dgm:presLayoutVars>
      </dgm:prSet>
      <dgm:spPr/>
    </dgm:pt>
    <dgm:pt modelId="{9FB75547-748D-45A1-9EBA-0E7C7C0B01B1}" type="pres">
      <dgm:prSet presAssocID="{0B5CD8F5-2D40-499A-83F3-94D49E025B26}" presName="Name8" presStyleCnt="0"/>
      <dgm:spPr/>
    </dgm:pt>
    <dgm:pt modelId="{BE126064-399D-4679-8DE8-76D675366243}" type="pres">
      <dgm:prSet presAssocID="{0B5CD8F5-2D40-499A-83F3-94D49E025B26}" presName="level" presStyleLbl="node1" presStyleIdx="0" presStyleCnt="4">
        <dgm:presLayoutVars>
          <dgm:chMax val="1"/>
          <dgm:bulletEnabled val="1"/>
        </dgm:presLayoutVars>
      </dgm:prSet>
      <dgm:spPr/>
    </dgm:pt>
    <dgm:pt modelId="{EF4D178A-3C8B-49D3-BDFF-BDB616DA5755}" type="pres">
      <dgm:prSet presAssocID="{0B5CD8F5-2D40-499A-83F3-94D49E025B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8AC1476-1DEC-4F5D-9DCE-C446EE324AAF}" type="pres">
      <dgm:prSet presAssocID="{7FFF6A26-6207-4AA3-A97C-AAB69E6AD68F}" presName="Name8" presStyleCnt="0"/>
      <dgm:spPr/>
    </dgm:pt>
    <dgm:pt modelId="{AB141518-6500-4211-871C-B82B8FAD3F1B}" type="pres">
      <dgm:prSet presAssocID="{7FFF6A26-6207-4AA3-A97C-AAB69E6AD68F}" presName="level" presStyleLbl="node1" presStyleIdx="1" presStyleCnt="4">
        <dgm:presLayoutVars>
          <dgm:chMax val="1"/>
          <dgm:bulletEnabled val="1"/>
        </dgm:presLayoutVars>
      </dgm:prSet>
      <dgm:spPr/>
    </dgm:pt>
    <dgm:pt modelId="{2AD649FE-0ED0-4ACD-9C30-50E6682F4216}" type="pres">
      <dgm:prSet presAssocID="{7FFF6A26-6207-4AA3-A97C-AAB69E6AD6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E74270-7B27-452F-B33D-C8FF4CBB7807}" type="pres">
      <dgm:prSet presAssocID="{5E4124ED-BE32-45E6-BE80-51FCBF479CA1}" presName="Name8" presStyleCnt="0"/>
      <dgm:spPr/>
    </dgm:pt>
    <dgm:pt modelId="{56A80198-6892-47FC-B50D-55F922E72D9F}" type="pres">
      <dgm:prSet presAssocID="{5E4124ED-BE32-45E6-BE80-51FCBF479CA1}" presName="level" presStyleLbl="node1" presStyleIdx="2" presStyleCnt="4">
        <dgm:presLayoutVars>
          <dgm:chMax val="1"/>
          <dgm:bulletEnabled val="1"/>
        </dgm:presLayoutVars>
      </dgm:prSet>
      <dgm:spPr/>
    </dgm:pt>
    <dgm:pt modelId="{3AE9E411-E99D-4A15-9FC8-43C2091D0C34}" type="pres">
      <dgm:prSet presAssocID="{5E4124ED-BE32-45E6-BE80-51FCBF479CA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D300E5-05A7-4AE3-B98B-CA2F86629296}" type="pres">
      <dgm:prSet presAssocID="{46CEA9D4-C22C-44D2-9BAF-AA5A87E29B2F}" presName="Name8" presStyleCnt="0"/>
      <dgm:spPr/>
    </dgm:pt>
    <dgm:pt modelId="{3413F13C-5191-47B3-9E5E-A4E92938983B}" type="pres">
      <dgm:prSet presAssocID="{46CEA9D4-C22C-44D2-9BAF-AA5A87E29B2F}" presName="level" presStyleLbl="node1" presStyleIdx="3" presStyleCnt="4">
        <dgm:presLayoutVars>
          <dgm:chMax val="1"/>
          <dgm:bulletEnabled val="1"/>
        </dgm:presLayoutVars>
      </dgm:prSet>
      <dgm:spPr/>
    </dgm:pt>
    <dgm:pt modelId="{2F0B003C-9F49-4523-875C-AA6090A3F686}" type="pres">
      <dgm:prSet presAssocID="{46CEA9D4-C22C-44D2-9BAF-AA5A87E29B2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C691603-B8FD-47D8-99C7-176BB180039D}" type="presOf" srcId="{46CEA9D4-C22C-44D2-9BAF-AA5A87E29B2F}" destId="{3413F13C-5191-47B3-9E5E-A4E92938983B}" srcOrd="0" destOrd="0" presId="urn:microsoft.com/office/officeart/2005/8/layout/pyramid3"/>
    <dgm:cxn modelId="{F50A6107-2211-4476-91F9-FEE39E856415}" type="presOf" srcId="{46CEA9D4-C22C-44D2-9BAF-AA5A87E29B2F}" destId="{2F0B003C-9F49-4523-875C-AA6090A3F686}" srcOrd="1" destOrd="0" presId="urn:microsoft.com/office/officeart/2005/8/layout/pyramid3"/>
    <dgm:cxn modelId="{B3900E1A-0C30-43A5-B573-8FA420EB1640}" srcId="{88478DE4-7E2C-4F9D-BF6D-0E25ABCF54D0}" destId="{0B5CD8F5-2D40-499A-83F3-94D49E025B26}" srcOrd="0" destOrd="0" parTransId="{40B3B6AD-7AB9-45D3-A298-EA9FE9C378D4}" sibTransId="{286937B3-2556-4E4F-A996-161940306F50}"/>
    <dgm:cxn modelId="{57BAA723-0A4E-4A02-A1AB-64A2FE2C587C}" srcId="{88478DE4-7E2C-4F9D-BF6D-0E25ABCF54D0}" destId="{5E4124ED-BE32-45E6-BE80-51FCBF479CA1}" srcOrd="2" destOrd="0" parTransId="{2616393B-6271-459D-A3DE-A4F300894087}" sibTransId="{5F4A1F6A-158C-427E-8C19-F37AD31DF1B2}"/>
    <dgm:cxn modelId="{4C16B625-F47B-4C37-B491-0A3FBC6FF762}" srcId="{88478DE4-7E2C-4F9D-BF6D-0E25ABCF54D0}" destId="{7FFF6A26-6207-4AA3-A97C-AAB69E6AD68F}" srcOrd="1" destOrd="0" parTransId="{6FD41A1B-A385-4F92-AB74-4FC6119A861A}" sibTransId="{FBF81B6C-9782-43B1-B6C8-A01634A0F252}"/>
    <dgm:cxn modelId="{51A09A60-8722-44A6-9D5C-C0F89F4ED266}" srcId="{88478DE4-7E2C-4F9D-BF6D-0E25ABCF54D0}" destId="{46CEA9D4-C22C-44D2-9BAF-AA5A87E29B2F}" srcOrd="3" destOrd="0" parTransId="{3EE6C96C-D7C4-4C01-B209-ADAA036A9C14}" sibTransId="{7CF8E873-B50B-420D-BDEB-3F3A4C10ECB0}"/>
    <dgm:cxn modelId="{52142147-9F99-4430-BC0F-278348D58D57}" type="presOf" srcId="{7FFF6A26-6207-4AA3-A97C-AAB69E6AD68F}" destId="{AB141518-6500-4211-871C-B82B8FAD3F1B}" srcOrd="0" destOrd="0" presId="urn:microsoft.com/office/officeart/2005/8/layout/pyramid3"/>
    <dgm:cxn modelId="{018DA14C-2CB6-472A-88E7-461A0109C54A}" type="presOf" srcId="{5E4124ED-BE32-45E6-BE80-51FCBF479CA1}" destId="{3AE9E411-E99D-4A15-9FC8-43C2091D0C34}" srcOrd="1" destOrd="0" presId="urn:microsoft.com/office/officeart/2005/8/layout/pyramid3"/>
    <dgm:cxn modelId="{164F2055-91C7-42EA-86EF-0918D4CFC22A}" type="presOf" srcId="{5E4124ED-BE32-45E6-BE80-51FCBF479CA1}" destId="{56A80198-6892-47FC-B50D-55F922E72D9F}" srcOrd="0" destOrd="0" presId="urn:microsoft.com/office/officeart/2005/8/layout/pyramid3"/>
    <dgm:cxn modelId="{85C08BE1-63EE-4B17-9D49-787064845793}" type="presOf" srcId="{7FFF6A26-6207-4AA3-A97C-AAB69E6AD68F}" destId="{2AD649FE-0ED0-4ACD-9C30-50E6682F4216}" srcOrd="1" destOrd="0" presId="urn:microsoft.com/office/officeart/2005/8/layout/pyramid3"/>
    <dgm:cxn modelId="{319B8CE8-4F24-4063-AD0F-556BDC641334}" type="presOf" srcId="{0B5CD8F5-2D40-499A-83F3-94D49E025B26}" destId="{EF4D178A-3C8B-49D3-BDFF-BDB616DA5755}" srcOrd="1" destOrd="0" presId="urn:microsoft.com/office/officeart/2005/8/layout/pyramid3"/>
    <dgm:cxn modelId="{A7DDC8EA-5432-4186-90F2-207729346316}" type="presOf" srcId="{0B5CD8F5-2D40-499A-83F3-94D49E025B26}" destId="{BE126064-399D-4679-8DE8-76D675366243}" srcOrd="0" destOrd="0" presId="urn:microsoft.com/office/officeart/2005/8/layout/pyramid3"/>
    <dgm:cxn modelId="{1C8E04FE-F0D1-47DE-8404-8F06CECD90CB}" type="presOf" srcId="{88478DE4-7E2C-4F9D-BF6D-0E25ABCF54D0}" destId="{73C60C8F-928F-437E-BB53-A9C7D14EF2FD}" srcOrd="0" destOrd="0" presId="urn:microsoft.com/office/officeart/2005/8/layout/pyramid3"/>
    <dgm:cxn modelId="{755F8C4D-D809-4429-BFD2-173D99876CFD}" type="presParOf" srcId="{73C60C8F-928F-437E-BB53-A9C7D14EF2FD}" destId="{9FB75547-748D-45A1-9EBA-0E7C7C0B01B1}" srcOrd="0" destOrd="0" presId="urn:microsoft.com/office/officeart/2005/8/layout/pyramid3"/>
    <dgm:cxn modelId="{BAB5ADA3-A0B0-4D16-BB3F-231402D62022}" type="presParOf" srcId="{9FB75547-748D-45A1-9EBA-0E7C7C0B01B1}" destId="{BE126064-399D-4679-8DE8-76D675366243}" srcOrd="0" destOrd="0" presId="urn:microsoft.com/office/officeart/2005/8/layout/pyramid3"/>
    <dgm:cxn modelId="{2B0A32F2-1187-469D-8B1E-DF7B53CE04DB}" type="presParOf" srcId="{9FB75547-748D-45A1-9EBA-0E7C7C0B01B1}" destId="{EF4D178A-3C8B-49D3-BDFF-BDB616DA5755}" srcOrd="1" destOrd="0" presId="urn:microsoft.com/office/officeart/2005/8/layout/pyramid3"/>
    <dgm:cxn modelId="{6188C05D-F316-43FC-BBA1-3A9456DB4C57}" type="presParOf" srcId="{73C60C8F-928F-437E-BB53-A9C7D14EF2FD}" destId="{18AC1476-1DEC-4F5D-9DCE-C446EE324AAF}" srcOrd="1" destOrd="0" presId="urn:microsoft.com/office/officeart/2005/8/layout/pyramid3"/>
    <dgm:cxn modelId="{5577844D-D89E-4FD3-927E-26E7D16E5638}" type="presParOf" srcId="{18AC1476-1DEC-4F5D-9DCE-C446EE324AAF}" destId="{AB141518-6500-4211-871C-B82B8FAD3F1B}" srcOrd="0" destOrd="0" presId="urn:microsoft.com/office/officeart/2005/8/layout/pyramid3"/>
    <dgm:cxn modelId="{2B735F1C-397C-47F1-8348-9E2E2A2271F2}" type="presParOf" srcId="{18AC1476-1DEC-4F5D-9DCE-C446EE324AAF}" destId="{2AD649FE-0ED0-4ACD-9C30-50E6682F4216}" srcOrd="1" destOrd="0" presId="urn:microsoft.com/office/officeart/2005/8/layout/pyramid3"/>
    <dgm:cxn modelId="{13E9E9FA-6884-474E-AF09-CDE1AD545BDD}" type="presParOf" srcId="{73C60C8F-928F-437E-BB53-A9C7D14EF2FD}" destId="{E5E74270-7B27-452F-B33D-C8FF4CBB7807}" srcOrd="2" destOrd="0" presId="urn:microsoft.com/office/officeart/2005/8/layout/pyramid3"/>
    <dgm:cxn modelId="{ECFF4EB8-ABA6-4B51-AC7A-E62E9439DB9F}" type="presParOf" srcId="{E5E74270-7B27-452F-B33D-C8FF4CBB7807}" destId="{56A80198-6892-47FC-B50D-55F922E72D9F}" srcOrd="0" destOrd="0" presId="urn:microsoft.com/office/officeart/2005/8/layout/pyramid3"/>
    <dgm:cxn modelId="{BA8A6CD4-10C8-48FE-A53B-4874BDAEC377}" type="presParOf" srcId="{E5E74270-7B27-452F-B33D-C8FF4CBB7807}" destId="{3AE9E411-E99D-4A15-9FC8-43C2091D0C34}" srcOrd="1" destOrd="0" presId="urn:microsoft.com/office/officeart/2005/8/layout/pyramid3"/>
    <dgm:cxn modelId="{3763C19E-C502-46C1-A80A-5DC25241F5A1}" type="presParOf" srcId="{73C60C8F-928F-437E-BB53-A9C7D14EF2FD}" destId="{C6D300E5-05A7-4AE3-B98B-CA2F86629296}" srcOrd="3" destOrd="0" presId="urn:microsoft.com/office/officeart/2005/8/layout/pyramid3"/>
    <dgm:cxn modelId="{33161081-3BC4-4B12-BBD7-8F0B034AE3CC}" type="presParOf" srcId="{C6D300E5-05A7-4AE3-B98B-CA2F86629296}" destId="{3413F13C-5191-47B3-9E5E-A4E92938983B}" srcOrd="0" destOrd="0" presId="urn:microsoft.com/office/officeart/2005/8/layout/pyramid3"/>
    <dgm:cxn modelId="{FD1736C2-5296-4555-94B1-8B772FA01C9C}" type="presParOf" srcId="{C6D300E5-05A7-4AE3-B98B-CA2F86629296}" destId="{2F0B003C-9F49-4523-875C-AA6090A3F68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26064-399D-4679-8DE8-76D675366243}">
      <dsp:nvSpPr>
        <dsp:cNvPr id="0" name=""/>
        <dsp:cNvSpPr/>
      </dsp:nvSpPr>
      <dsp:spPr>
        <a:xfrm rot="10800000">
          <a:off x="0" y="0"/>
          <a:ext cx="3442997" cy="1207965"/>
        </a:xfrm>
        <a:prstGeom prst="trapezoid">
          <a:avLst>
            <a:gd name="adj" fmla="val 35628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bg1"/>
              </a:solidFill>
            </a:rPr>
            <a:t>11 Millions d’établissements</a:t>
          </a:r>
        </a:p>
      </dsp:txBody>
      <dsp:txXfrm rot="-10800000">
        <a:off x="602524" y="0"/>
        <a:ext cx="2237948" cy="1207965"/>
      </dsp:txXfrm>
    </dsp:sp>
    <dsp:sp modelId="{AB141518-6500-4211-871C-B82B8FAD3F1B}">
      <dsp:nvSpPr>
        <dsp:cNvPr id="0" name=""/>
        <dsp:cNvSpPr/>
      </dsp:nvSpPr>
      <dsp:spPr>
        <a:xfrm rot="10800000">
          <a:off x="430374" y="1207965"/>
          <a:ext cx="2582247" cy="1207965"/>
        </a:xfrm>
        <a:prstGeom prst="trapezoid">
          <a:avLst>
            <a:gd name="adj" fmla="val 35628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6,6 Millions productifs</a:t>
          </a:r>
          <a:br>
            <a:rPr lang="fr-FR" sz="2400" kern="1200" dirty="0"/>
          </a:br>
          <a:r>
            <a:rPr lang="fr-FR" sz="900" kern="1200" dirty="0"/>
            <a:t>(selon statut INSEE)</a:t>
          </a:r>
          <a:endParaRPr lang="fr-FR" sz="1800" kern="1200" dirty="0"/>
        </a:p>
      </dsp:txBody>
      <dsp:txXfrm rot="-10800000">
        <a:off x="882267" y="1207965"/>
        <a:ext cx="1678461" cy="1207965"/>
      </dsp:txXfrm>
    </dsp:sp>
    <dsp:sp modelId="{56A80198-6892-47FC-B50D-55F922E72D9F}">
      <dsp:nvSpPr>
        <dsp:cNvPr id="0" name=""/>
        <dsp:cNvSpPr/>
      </dsp:nvSpPr>
      <dsp:spPr>
        <a:xfrm rot="10800000">
          <a:off x="860749" y="2415931"/>
          <a:ext cx="1721498" cy="1207965"/>
        </a:xfrm>
        <a:prstGeom prst="trapezoid">
          <a:avLst>
            <a:gd name="adj" fmla="val 35628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4,5 Millions </a:t>
          </a:r>
          <a:r>
            <a:rPr lang="fr-FR" sz="1600" kern="1200" dirty="0"/>
            <a:t>avec salariés</a:t>
          </a:r>
        </a:p>
      </dsp:txBody>
      <dsp:txXfrm rot="-10800000">
        <a:off x="1162011" y="2415931"/>
        <a:ext cx="1118974" cy="1207965"/>
      </dsp:txXfrm>
    </dsp:sp>
    <dsp:sp modelId="{3413F13C-5191-47B3-9E5E-A4E92938983B}">
      <dsp:nvSpPr>
        <dsp:cNvPr id="0" name=""/>
        <dsp:cNvSpPr/>
      </dsp:nvSpPr>
      <dsp:spPr>
        <a:xfrm rot="10800000">
          <a:off x="1291123" y="3623896"/>
          <a:ext cx="860749" cy="1207965"/>
        </a:xfrm>
        <a:prstGeom prst="trapezoid">
          <a:avLst>
            <a:gd name="adj" fmla="val 50000"/>
          </a:avLst>
        </a:prstGeom>
        <a:solidFill>
          <a:srgbClr val="58C2D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- </a:t>
          </a:r>
          <a:r>
            <a:rPr lang="fr-FR" sz="1400" b="1" kern="1200" dirty="0"/>
            <a:t>de 0,2Millions </a:t>
          </a:r>
          <a:r>
            <a:rPr lang="fr-FR" sz="1200" b="1" kern="1200" dirty="0"/>
            <a:t>avec 20 salariés ou +</a:t>
          </a:r>
        </a:p>
      </dsp:txBody>
      <dsp:txXfrm rot="-10800000">
        <a:off x="1291123" y="3623896"/>
        <a:ext cx="860749" cy="1207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26064-399D-4679-8DE8-76D675366243}">
      <dsp:nvSpPr>
        <dsp:cNvPr id="0" name=""/>
        <dsp:cNvSpPr/>
      </dsp:nvSpPr>
      <dsp:spPr>
        <a:xfrm rot="10800000">
          <a:off x="0" y="0"/>
          <a:ext cx="3442997" cy="1180766"/>
        </a:xfrm>
        <a:prstGeom prst="trapezoid">
          <a:avLst>
            <a:gd name="adj" fmla="val 36449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bg1"/>
              </a:solidFill>
            </a:rPr>
            <a:t>4,5 Millions d’établissements</a:t>
          </a:r>
        </a:p>
      </dsp:txBody>
      <dsp:txXfrm rot="-10800000">
        <a:off x="602524" y="0"/>
        <a:ext cx="2237948" cy="1180766"/>
      </dsp:txXfrm>
    </dsp:sp>
    <dsp:sp modelId="{AB141518-6500-4211-871C-B82B8FAD3F1B}">
      <dsp:nvSpPr>
        <dsp:cNvPr id="0" name=""/>
        <dsp:cNvSpPr/>
      </dsp:nvSpPr>
      <dsp:spPr>
        <a:xfrm rot="10800000">
          <a:off x="430374" y="1180766"/>
          <a:ext cx="2582247" cy="1180766"/>
        </a:xfrm>
        <a:prstGeom prst="trapezoid">
          <a:avLst>
            <a:gd name="adj" fmla="val 36449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3,4 Millions </a:t>
          </a:r>
          <a:r>
            <a:rPr lang="fr-FR" sz="2400" kern="1200" dirty="0"/>
            <a:t>&lt; 5 salariés</a:t>
          </a:r>
          <a:endParaRPr lang="fr-FR" sz="1800" kern="1200" dirty="0"/>
        </a:p>
      </dsp:txBody>
      <dsp:txXfrm rot="-10800000">
        <a:off x="882267" y="1180766"/>
        <a:ext cx="1678461" cy="1180766"/>
      </dsp:txXfrm>
    </dsp:sp>
    <dsp:sp modelId="{56A80198-6892-47FC-B50D-55F922E72D9F}">
      <dsp:nvSpPr>
        <dsp:cNvPr id="0" name=""/>
        <dsp:cNvSpPr/>
      </dsp:nvSpPr>
      <dsp:spPr>
        <a:xfrm rot="10800000">
          <a:off x="860749" y="2361532"/>
          <a:ext cx="1721498" cy="1180766"/>
        </a:xfrm>
        <a:prstGeom prst="trapezoid">
          <a:avLst>
            <a:gd name="adj" fmla="val 36449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0,9 Millions </a:t>
          </a:r>
          <a:r>
            <a:rPr lang="fr-FR" sz="1600" kern="1200" dirty="0"/>
            <a:t>de 5 à 20 salariés</a:t>
          </a:r>
        </a:p>
      </dsp:txBody>
      <dsp:txXfrm rot="-10800000">
        <a:off x="1162011" y="2361532"/>
        <a:ext cx="1118974" cy="1180766"/>
      </dsp:txXfrm>
    </dsp:sp>
    <dsp:sp modelId="{3413F13C-5191-47B3-9E5E-A4E92938983B}">
      <dsp:nvSpPr>
        <dsp:cNvPr id="0" name=""/>
        <dsp:cNvSpPr/>
      </dsp:nvSpPr>
      <dsp:spPr>
        <a:xfrm rot="10800000">
          <a:off x="1291123" y="3542299"/>
          <a:ext cx="860749" cy="1180766"/>
        </a:xfrm>
        <a:prstGeom prst="trapezoid">
          <a:avLst>
            <a:gd name="adj" fmla="val 5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- </a:t>
          </a:r>
          <a:r>
            <a:rPr lang="fr-FR" sz="1400" b="1" kern="1200" dirty="0"/>
            <a:t>de 0,2Millions </a:t>
          </a:r>
          <a:r>
            <a:rPr lang="fr-FR" sz="1200" b="1" kern="1200" dirty="0"/>
            <a:t>avec 20 salariés ou +</a:t>
          </a:r>
        </a:p>
      </dsp:txBody>
      <dsp:txXfrm rot="-10800000">
        <a:off x="1291123" y="3542299"/>
        <a:ext cx="860749" cy="1180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26064-399D-4679-8DE8-76D675366243}">
      <dsp:nvSpPr>
        <dsp:cNvPr id="0" name=""/>
        <dsp:cNvSpPr/>
      </dsp:nvSpPr>
      <dsp:spPr>
        <a:xfrm rot="10800000">
          <a:off x="0" y="0"/>
          <a:ext cx="3442997" cy="1210635"/>
        </a:xfrm>
        <a:prstGeom prst="trapezoid">
          <a:avLst>
            <a:gd name="adj" fmla="val 35549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bg1"/>
              </a:solidFill>
            </a:rPr>
            <a:t>190 000 d’établissements</a:t>
          </a:r>
        </a:p>
      </dsp:txBody>
      <dsp:txXfrm rot="-10800000">
        <a:off x="602524" y="0"/>
        <a:ext cx="2237948" cy="1210635"/>
      </dsp:txXfrm>
    </dsp:sp>
    <dsp:sp modelId="{AB141518-6500-4211-871C-B82B8FAD3F1B}">
      <dsp:nvSpPr>
        <dsp:cNvPr id="0" name=""/>
        <dsp:cNvSpPr/>
      </dsp:nvSpPr>
      <dsp:spPr>
        <a:xfrm rot="10800000">
          <a:off x="430374" y="1210635"/>
          <a:ext cx="2582247" cy="1210635"/>
        </a:xfrm>
        <a:prstGeom prst="trapezoid">
          <a:avLst>
            <a:gd name="adj" fmla="val 35549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71 000 de + de 50 salariés</a:t>
          </a:r>
          <a:endParaRPr lang="fr-FR" sz="1600" kern="1200" dirty="0"/>
        </a:p>
      </dsp:txBody>
      <dsp:txXfrm rot="-10800000">
        <a:off x="882267" y="1210635"/>
        <a:ext cx="1678461" cy="1210635"/>
      </dsp:txXfrm>
    </dsp:sp>
    <dsp:sp modelId="{56A80198-6892-47FC-B50D-55F922E72D9F}">
      <dsp:nvSpPr>
        <dsp:cNvPr id="0" name=""/>
        <dsp:cNvSpPr/>
      </dsp:nvSpPr>
      <dsp:spPr>
        <a:xfrm rot="10800000">
          <a:off x="860749" y="2421271"/>
          <a:ext cx="1721498" cy="1210635"/>
        </a:xfrm>
        <a:prstGeom prst="trapezoid">
          <a:avLst>
            <a:gd name="adj" fmla="val 35549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9900 </a:t>
          </a:r>
          <a:r>
            <a:rPr lang="fr-FR" sz="1600" kern="1200" dirty="0"/>
            <a:t>de + de 250 salariés</a:t>
          </a:r>
        </a:p>
      </dsp:txBody>
      <dsp:txXfrm rot="-10800000">
        <a:off x="1162011" y="2421271"/>
        <a:ext cx="1118974" cy="1210635"/>
      </dsp:txXfrm>
    </dsp:sp>
    <dsp:sp modelId="{3413F13C-5191-47B3-9E5E-A4E92938983B}">
      <dsp:nvSpPr>
        <dsp:cNvPr id="0" name=""/>
        <dsp:cNvSpPr/>
      </dsp:nvSpPr>
      <dsp:spPr>
        <a:xfrm rot="10800000">
          <a:off x="1291123" y="3631906"/>
          <a:ext cx="860749" cy="1210635"/>
        </a:xfrm>
        <a:prstGeom prst="trapezoid">
          <a:avLst>
            <a:gd name="adj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- de 90 de + de 5000 salariés</a:t>
          </a:r>
        </a:p>
      </dsp:txBody>
      <dsp:txXfrm rot="-10800000">
        <a:off x="1291123" y="3631906"/>
        <a:ext cx="860749" cy="1210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5D0D0-EF06-4A31-885F-4179FF753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0295AC-6628-43D2-9CB0-C6F970AD8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4B3267-6169-4EE7-9B8B-1A6947A6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B5D0-61C2-4AA2-BF06-C2E223A9D779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778F23-8753-4F87-8AA3-0017E133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E45593-DA86-4ADF-AC47-681F6F19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E7A1-07F7-49A1-B6B7-FFDDDD516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16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410B4-A8D3-4B81-8C41-C3FA80AA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DB0BB1-0B12-4B98-BC94-894B8721D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6069E2-B8EA-499B-9735-6EEBB65D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B5D0-61C2-4AA2-BF06-C2E223A9D779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B804C4-A3FC-498D-8F34-9CE4EA55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187FE8-37C5-4DD5-A1FC-85161ED9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E7A1-07F7-49A1-B6B7-FFDDDD516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59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1A1E57-748B-48DD-B3F4-BC934A4D5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C4872B-8678-4788-A154-DBA74F88E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EB23D0-86AF-46C1-B70F-BF1A7ABA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B5D0-61C2-4AA2-BF06-C2E223A9D779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7802F6-9C86-439A-A6EF-76691898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DE2D7C-9252-4F18-AAF7-B09E22EC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E7A1-07F7-49A1-B6B7-FFDDDD516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79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15827-0456-4CC6-B48D-44F8CF81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0693FD-432F-45CC-B00E-C8CE2EDE3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0B044-F901-4604-BF55-BA4B05B7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B5D0-61C2-4AA2-BF06-C2E223A9D779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2D1B9B-FE16-4AAC-84FD-75F12CBF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FD79C6-12D0-41BC-95F9-291EE824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E7A1-07F7-49A1-B6B7-FFDDDD516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83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8288C-97BD-46BB-A9F9-CCC25C400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C88E1A-DFCD-4B6F-AC09-B6CC8892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464CE6-EEC5-4E3D-81BE-65BF3270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B5D0-61C2-4AA2-BF06-C2E223A9D779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77E861-7BB3-46FC-81A5-4DDBC145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1BC38D-15C3-4CB0-BED5-6AECA48F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E7A1-07F7-49A1-B6B7-FFDDDD516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87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EFAF5-E371-4849-BDC1-316F8BC1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DA5F6D-CB64-4CEA-9A6B-58566ADD6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89315F-34B3-43C7-87B8-7933FFA1C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EAB4F8-07BE-4BC6-8C01-271D78E7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B5D0-61C2-4AA2-BF06-C2E223A9D779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52BD72-3FA1-45E0-AF18-67F223AD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A8DDD6-B031-413A-91E7-303CFDCF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E7A1-07F7-49A1-B6B7-FFDDDD516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98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0AF2D-43DE-4FE2-9066-D2F3BFD9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3CA155-B592-47CD-AB29-A09F9BFA3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D23164-DCF1-46DC-B51B-C1F27A6C4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C16B43-0AEE-473A-B4A1-EB5354DC5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BBD71F-592C-444F-B6C3-97AF9ED26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156376-0E4C-4794-8C05-D5CC5720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B5D0-61C2-4AA2-BF06-C2E223A9D779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523BA0-2BAB-497A-B824-69222357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A5D3A3-5C3B-4053-B073-37618920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E7A1-07F7-49A1-B6B7-FFDDDD516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53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283AE-E378-4715-BCCE-6D3F76B4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264D4E-39FA-4EB0-8C62-1C15A04C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B5D0-61C2-4AA2-BF06-C2E223A9D779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9971BA-3E06-491B-B3DF-D7BA89F6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621B84-030E-4CA9-98A8-5DAB8F06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E7A1-07F7-49A1-B6B7-FFDDDD516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8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 : droite rayée 5">
            <a:extLst>
              <a:ext uri="{FF2B5EF4-FFF2-40B4-BE49-F238E27FC236}">
                <a16:creationId xmlns:a16="http://schemas.microsoft.com/office/drawing/2014/main" id="{37CE9A65-05CB-4D9F-A390-4991ABD4DC87}"/>
              </a:ext>
            </a:extLst>
          </p:cNvPr>
          <p:cNvSpPr/>
          <p:nvPr userDrawn="1"/>
        </p:nvSpPr>
        <p:spPr>
          <a:xfrm rot="20230399">
            <a:off x="1127429" y="2489989"/>
            <a:ext cx="9640738" cy="1856168"/>
          </a:xfrm>
          <a:prstGeom prst="stripedRightArrow">
            <a:avLst/>
          </a:prstGeom>
          <a:solidFill>
            <a:srgbClr val="FFF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F8938F3-3B26-422D-9C4F-ED9EC4D33D6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50318154"/>
              </p:ext>
            </p:extLst>
          </p:nvPr>
        </p:nvGraphicFramePr>
        <p:xfrm>
          <a:off x="1126618" y="1009355"/>
          <a:ext cx="9720770" cy="48392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72077">
                  <a:extLst>
                    <a:ext uri="{9D8B030D-6E8A-4147-A177-3AD203B41FA5}">
                      <a16:colId xmlns:a16="http://schemas.microsoft.com/office/drawing/2014/main" val="374140663"/>
                    </a:ext>
                  </a:extLst>
                </a:gridCol>
                <a:gridCol w="972077">
                  <a:extLst>
                    <a:ext uri="{9D8B030D-6E8A-4147-A177-3AD203B41FA5}">
                      <a16:colId xmlns:a16="http://schemas.microsoft.com/office/drawing/2014/main" val="3532278118"/>
                    </a:ext>
                  </a:extLst>
                </a:gridCol>
                <a:gridCol w="972077">
                  <a:extLst>
                    <a:ext uri="{9D8B030D-6E8A-4147-A177-3AD203B41FA5}">
                      <a16:colId xmlns:a16="http://schemas.microsoft.com/office/drawing/2014/main" val="3234426999"/>
                    </a:ext>
                  </a:extLst>
                </a:gridCol>
                <a:gridCol w="972077">
                  <a:extLst>
                    <a:ext uri="{9D8B030D-6E8A-4147-A177-3AD203B41FA5}">
                      <a16:colId xmlns:a16="http://schemas.microsoft.com/office/drawing/2014/main" val="131185568"/>
                    </a:ext>
                  </a:extLst>
                </a:gridCol>
                <a:gridCol w="972077">
                  <a:extLst>
                    <a:ext uri="{9D8B030D-6E8A-4147-A177-3AD203B41FA5}">
                      <a16:colId xmlns:a16="http://schemas.microsoft.com/office/drawing/2014/main" val="3656940684"/>
                    </a:ext>
                  </a:extLst>
                </a:gridCol>
                <a:gridCol w="972077">
                  <a:extLst>
                    <a:ext uri="{9D8B030D-6E8A-4147-A177-3AD203B41FA5}">
                      <a16:colId xmlns:a16="http://schemas.microsoft.com/office/drawing/2014/main" val="1623860710"/>
                    </a:ext>
                  </a:extLst>
                </a:gridCol>
                <a:gridCol w="972077">
                  <a:extLst>
                    <a:ext uri="{9D8B030D-6E8A-4147-A177-3AD203B41FA5}">
                      <a16:colId xmlns:a16="http://schemas.microsoft.com/office/drawing/2014/main" val="477406648"/>
                    </a:ext>
                  </a:extLst>
                </a:gridCol>
                <a:gridCol w="972077">
                  <a:extLst>
                    <a:ext uri="{9D8B030D-6E8A-4147-A177-3AD203B41FA5}">
                      <a16:colId xmlns:a16="http://schemas.microsoft.com/office/drawing/2014/main" val="1913906001"/>
                    </a:ext>
                  </a:extLst>
                </a:gridCol>
                <a:gridCol w="972077">
                  <a:extLst>
                    <a:ext uri="{9D8B030D-6E8A-4147-A177-3AD203B41FA5}">
                      <a16:colId xmlns:a16="http://schemas.microsoft.com/office/drawing/2014/main" val="2062017270"/>
                    </a:ext>
                  </a:extLst>
                </a:gridCol>
                <a:gridCol w="972077">
                  <a:extLst>
                    <a:ext uri="{9D8B030D-6E8A-4147-A177-3AD203B41FA5}">
                      <a16:colId xmlns:a16="http://schemas.microsoft.com/office/drawing/2014/main" val="2652226157"/>
                    </a:ext>
                  </a:extLst>
                </a:gridCol>
              </a:tblGrid>
              <a:tr h="4839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946832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272848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558185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20624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302492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0998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61827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950025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922065"/>
                  </a:ext>
                </a:extLst>
              </a:tr>
              <a:tr h="4839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964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88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D876E-2203-47B9-8599-56E76CFC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EC7176-88A1-43DA-9972-A25D19E4F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9167E4-8E92-41AE-839E-C8DBFDC53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01D526-0475-4A40-86D4-66725013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B5D0-61C2-4AA2-BF06-C2E223A9D779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4C67FE-4E68-458F-88A9-D709DC38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BE4DAE-92B4-4D6D-A9BF-2FA9A859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E7A1-07F7-49A1-B6B7-FFDDDD516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41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414C0-001B-458E-95CF-B0730A68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1C32DA-3C38-4408-81BF-2BA6B0F9A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DF11BC-5194-41A1-BB0C-80E185829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5FFF20-3F07-461D-8FDF-15D4100A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B5D0-61C2-4AA2-BF06-C2E223A9D779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F255E5-FAE4-4B2E-AC33-44A62DFF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85E0DC-162C-443A-BDCE-E562C285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E7A1-07F7-49A1-B6B7-FFDDDD516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30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B00156-3CF0-4D41-A4E7-82354809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4149C1-2B86-4019-B2E1-5F0ABD755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0CFA88-C46C-443B-8520-DCC3A11BF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5B5D0-61C2-4AA2-BF06-C2E223A9D779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7B035A-5B2E-4C5E-B513-02097840E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895ED3-10D4-40F7-ADEA-132D7C23F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9E7A1-07F7-49A1-B6B7-FFDDDD516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20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nsee.fr/fr/statistiques/315283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2FDBB3-B00C-4A0F-939A-6B33E8F66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60"/>
          <a:stretch/>
        </p:blipFill>
        <p:spPr>
          <a:xfrm>
            <a:off x="0" y="5202238"/>
            <a:ext cx="12192000" cy="16557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AE7F679-E639-4AD8-84C5-917887FAE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fr-FR" dirty="0"/>
              <a:t>Les entreprises en France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BBA01B-931F-42D4-AC1E-F79012EF4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/>
          <a:p>
            <a:r>
              <a:rPr lang="fr-FR" dirty="0"/>
              <a:t>Aperçu des entreprises en France</a:t>
            </a:r>
          </a:p>
          <a:p>
            <a:r>
              <a:rPr lang="fr-FR" sz="1800" dirty="0"/>
              <a:t>volumétrie; répartitions géo-sectorielles; emplois; valeur ajoutée</a:t>
            </a:r>
          </a:p>
        </p:txBody>
      </p:sp>
    </p:spTree>
    <p:extLst>
      <p:ext uri="{BB962C8B-B14F-4D97-AF65-F5344CB8AC3E}">
        <p14:creationId xmlns:p14="http://schemas.microsoft.com/office/powerpoint/2010/main" val="410714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2FDBB3-B00C-4A0F-939A-6B33E8F66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60"/>
          <a:stretch/>
        </p:blipFill>
        <p:spPr>
          <a:xfrm>
            <a:off x="0" y="5202238"/>
            <a:ext cx="12192000" cy="16557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AE7F679-E639-4AD8-84C5-917887FAE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fr-FR" dirty="0"/>
              <a:t>Ne rester plus seul face à vos enjeux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BBA01B-931F-42D4-AC1E-F79012EF4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/>
          <a:p>
            <a:r>
              <a:rPr lang="fr-FR" dirty="0"/>
              <a:t>Une idée qui ne se partage pas n’a aucune valeur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903F7E1-90E9-4158-8B36-8498CA6B1D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3696" y="5640743"/>
            <a:ext cx="683903" cy="5984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1884B7B-F376-446B-A05A-1D4CD9D5AD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8314" y="5561007"/>
            <a:ext cx="683903" cy="5984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A8D9FDA-0E9B-47A8-9B01-E207CC3028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6180" y="5640743"/>
            <a:ext cx="683903" cy="5984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670B5-3DB0-40DE-89E7-D37B5ACE25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4423" y="5609385"/>
            <a:ext cx="683903" cy="59841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7376D04-CB9B-428E-AD0B-746F4407C3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8603" y="6030119"/>
            <a:ext cx="683903" cy="5984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7EF81A0-4BAA-42B6-8B5F-2EBA13A3C8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4064" y="5608967"/>
            <a:ext cx="683903" cy="5984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21C0DF7-A2AA-4F29-8109-42AF0D1B3B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6965" y="5954352"/>
            <a:ext cx="683903" cy="59841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B608D69-017A-4DF3-AADD-D872251C0C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1360" y="6172231"/>
            <a:ext cx="683903" cy="59841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2482B16-3118-408E-971C-D361D56CE1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7472" y="5826305"/>
            <a:ext cx="756346" cy="66180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ECEAFE-3D29-4AF8-AD73-58A245D7C015}"/>
              </a:ext>
            </a:extLst>
          </p:cNvPr>
          <p:cNvSpPr txBox="1"/>
          <p:nvPr/>
        </p:nvSpPr>
        <p:spPr>
          <a:xfrm>
            <a:off x="0" y="6200814"/>
            <a:ext cx="2084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Frédéric PARESY</a:t>
            </a:r>
          </a:p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f.paresy@atoma.org</a:t>
            </a:r>
          </a:p>
        </p:txBody>
      </p:sp>
    </p:spTree>
    <p:extLst>
      <p:ext uri="{BB962C8B-B14F-4D97-AF65-F5344CB8AC3E}">
        <p14:creationId xmlns:p14="http://schemas.microsoft.com/office/powerpoint/2010/main" val="165775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05661B-362B-429F-A8EB-17FFBBDB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608463"/>
            <a:ext cx="11328400" cy="4568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/>
              <a:t>A la fin du printemps 2018, l’INSEE a enregistré 11 millions d’établissements (</a:t>
            </a:r>
            <a:r>
              <a:rPr lang="fr-FR" sz="2000" dirty="0" err="1"/>
              <a:t>siret</a:t>
            </a:r>
            <a:r>
              <a:rPr lang="fr-FR" sz="2000" dirty="0"/>
              <a:t>) actifs sur le territoire national et dans les départements d’outre-mer.</a:t>
            </a:r>
          </a:p>
          <a:p>
            <a:pPr algn="just"/>
            <a:r>
              <a:rPr lang="fr-FR" dirty="0"/>
              <a:t>11 millions d’établissements, soit près de 10 millions d’entreprises</a:t>
            </a:r>
          </a:p>
          <a:p>
            <a:pPr algn="just"/>
            <a:r>
              <a:rPr lang="fr-FR" dirty="0"/>
              <a:t>10 millions d’entreprises, certes, mais toutes ne sont pas vraiment des entreprises. En effet, plus de la moitié de la création des </a:t>
            </a:r>
            <a:r>
              <a:rPr lang="fr-FR" dirty="0" err="1"/>
              <a:t>siren</a:t>
            </a:r>
            <a:r>
              <a:rPr lang="fr-FR" dirty="0"/>
              <a:t> en France sont issues pour des raisons </a:t>
            </a:r>
          </a:p>
          <a:p>
            <a:pPr lvl="1" algn="just"/>
            <a:r>
              <a:rPr lang="fr-FR" sz="2800" dirty="0"/>
              <a:t>d’obligations légales </a:t>
            </a:r>
          </a:p>
          <a:p>
            <a:pPr lvl="1" algn="just"/>
            <a:r>
              <a:rPr lang="fr-FR" sz="2800" dirty="0"/>
              <a:t>d’optimisations fiscales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Voici un aperçu de l’univers des sociétés en France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43C8BA2-4FEA-49E0-AF9A-0E7F7305DC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00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LES </a:t>
            </a:r>
            <a:r>
              <a:rPr lang="fr-FR" sz="3200" b="1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ENTREPRISES</a:t>
            </a:r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en France</a:t>
            </a:r>
            <a:endParaRPr lang="fr-FR" sz="3200" spc="6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6ADFB3-0787-405C-9D83-15EA2010C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60" b="16620"/>
          <a:stretch/>
        </p:blipFill>
        <p:spPr>
          <a:xfrm>
            <a:off x="0" y="6030119"/>
            <a:ext cx="12192000" cy="8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9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8FFBE-FC80-4008-90E2-106B0167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" y="15091"/>
            <a:ext cx="12192000" cy="14005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Répartition de tous </a:t>
            </a:r>
            <a:b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les </a:t>
            </a:r>
            <a:r>
              <a:rPr lang="fr-FR" sz="3200" b="1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établissements actifs </a:t>
            </a:r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 France</a:t>
            </a:r>
            <a:endParaRPr lang="fr-FR" sz="3200" spc="6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BC512E8-9EF9-4882-83AE-3F3C63B9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00" y="4343967"/>
            <a:ext cx="3937519" cy="239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C77996-6F0E-4231-85FB-72B458BF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5" y="1797538"/>
            <a:ext cx="3781856" cy="369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B93E4EE7-1434-4054-AD6B-923B1D1DB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082529"/>
              </p:ext>
            </p:extLst>
          </p:nvPr>
        </p:nvGraphicFramePr>
        <p:xfrm>
          <a:off x="8481098" y="1797538"/>
          <a:ext cx="3442997" cy="483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65B617E-E129-4B3F-9027-8C42E5FC6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264002"/>
              </p:ext>
            </p:extLst>
          </p:nvPr>
        </p:nvGraphicFramePr>
        <p:xfrm>
          <a:off x="1" y="1281059"/>
          <a:ext cx="12192000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969713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175898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92071062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Par région</a:t>
                      </a:r>
                      <a:endParaRPr lang="fr-FR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Par type juridique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Volumétrie / taille établissement</a:t>
                      </a:r>
                      <a:endParaRPr lang="fr-FR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78719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E57A0DE9-210A-408D-ACFF-79D5597E6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26355"/>
              </p:ext>
            </p:extLst>
          </p:nvPr>
        </p:nvGraphicFramePr>
        <p:xfrm>
          <a:off x="4070403" y="4072187"/>
          <a:ext cx="4071838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1838">
                  <a:extLst>
                    <a:ext uri="{9D8B030D-6E8A-4147-A177-3AD203B41FA5}">
                      <a16:colId xmlns:a16="http://schemas.microsoft.com/office/drawing/2014/main" val="3817589876"/>
                    </a:ext>
                  </a:extLst>
                </a:gridCol>
              </a:tblGrid>
              <a:tr h="238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Par activités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78719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3086662-E3B2-4056-A532-826DFCD57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317977"/>
              </p:ext>
            </p:extLst>
          </p:nvPr>
        </p:nvGraphicFramePr>
        <p:xfrm>
          <a:off x="-22077" y="5604046"/>
          <a:ext cx="4071838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1838">
                  <a:extLst>
                    <a:ext uri="{9D8B030D-6E8A-4147-A177-3AD203B41FA5}">
                      <a16:colId xmlns:a16="http://schemas.microsoft.com/office/drawing/2014/main" val="3817589876"/>
                    </a:ext>
                  </a:extLst>
                </a:gridCol>
              </a:tblGrid>
              <a:tr h="238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Par type d’établissements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78719"/>
                  </a:ext>
                </a:extLst>
              </a:tr>
            </a:tbl>
          </a:graphicData>
        </a:graphic>
      </p:graphicFrame>
      <p:pic>
        <p:nvPicPr>
          <p:cNvPr id="18" name="Image 17">
            <a:extLst>
              <a:ext uri="{FF2B5EF4-FFF2-40B4-BE49-F238E27FC236}">
                <a16:creationId xmlns:a16="http://schemas.microsoft.com/office/drawing/2014/main" id="{31A60AB2-C42E-4820-8EE2-DAB7E6EC55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3182"/>
          <a:stretch/>
        </p:blipFill>
        <p:spPr>
          <a:xfrm>
            <a:off x="352649" y="5698820"/>
            <a:ext cx="3541818" cy="120903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2C512D6-E8F1-485A-8B96-461DA5051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41" y="1607208"/>
            <a:ext cx="4097337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4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8FFBE-FC80-4008-90E2-106B0167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" y="15091"/>
            <a:ext cx="12192000" cy="1400557"/>
          </a:xfrm>
        </p:spPr>
        <p:txBody>
          <a:bodyPr>
            <a:normAutofit/>
          </a:bodyPr>
          <a:lstStyle/>
          <a:p>
            <a:pPr algn="ctr"/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Répartition </a:t>
            </a:r>
            <a:r>
              <a:rPr lang="fr-FR" sz="3200" b="1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des ETABLISSEMENTS </a:t>
            </a:r>
            <a:br>
              <a:rPr lang="fr-FR" sz="3200" b="1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fr-FR" sz="3200" b="1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AVEC salariés </a:t>
            </a:r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 France</a:t>
            </a:r>
            <a:endParaRPr lang="fr-FR" sz="3200" spc="6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65B617E-E129-4B3F-9027-8C42E5FC631F}"/>
              </a:ext>
            </a:extLst>
          </p:cNvPr>
          <p:cNvGraphicFramePr>
            <a:graphicFrameLocks noGrp="1"/>
          </p:cNvGraphicFramePr>
          <p:nvPr/>
        </p:nvGraphicFramePr>
        <p:xfrm>
          <a:off x="1" y="1281059"/>
          <a:ext cx="12192000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969713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175898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92071062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Par région</a:t>
                      </a:r>
                      <a:endParaRPr lang="fr-FR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Par type juridique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Volumétrie / taille établissement</a:t>
                      </a:r>
                      <a:endParaRPr lang="fr-FR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78719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E57A0DE9-210A-408D-ACFF-79D5597E6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40514"/>
              </p:ext>
            </p:extLst>
          </p:nvPr>
        </p:nvGraphicFramePr>
        <p:xfrm>
          <a:off x="4070403" y="4059487"/>
          <a:ext cx="4071838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1838">
                  <a:extLst>
                    <a:ext uri="{9D8B030D-6E8A-4147-A177-3AD203B41FA5}">
                      <a16:colId xmlns:a16="http://schemas.microsoft.com/office/drawing/2014/main" val="3817589876"/>
                    </a:ext>
                  </a:extLst>
                </a:gridCol>
              </a:tblGrid>
              <a:tr h="238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Par activités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78719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3086662-E3B2-4056-A532-826DFCD57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16307"/>
              </p:ext>
            </p:extLst>
          </p:nvPr>
        </p:nvGraphicFramePr>
        <p:xfrm>
          <a:off x="-1" y="5604046"/>
          <a:ext cx="4049761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9761">
                  <a:extLst>
                    <a:ext uri="{9D8B030D-6E8A-4147-A177-3AD203B41FA5}">
                      <a16:colId xmlns:a16="http://schemas.microsoft.com/office/drawing/2014/main" val="3817589876"/>
                    </a:ext>
                  </a:extLst>
                </a:gridCol>
              </a:tblGrid>
              <a:tr h="238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Par type d’établissements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78719"/>
                  </a:ext>
                </a:extLst>
              </a:tr>
            </a:tbl>
          </a:graphicData>
        </a:graphic>
      </p:graphicFrame>
      <p:pic>
        <p:nvPicPr>
          <p:cNvPr id="14" name="Picture 5">
            <a:extLst>
              <a:ext uri="{FF2B5EF4-FFF2-40B4-BE49-F238E27FC236}">
                <a16:creationId xmlns:a16="http://schemas.microsoft.com/office/drawing/2014/main" id="{1425CC2D-4965-4985-B611-B9532B6B1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4" y="1799558"/>
            <a:ext cx="3802498" cy="370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7CEA006-C3D9-4646-BC54-B15D531D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03" y="1608898"/>
            <a:ext cx="4097337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Diagramme 21">
            <a:extLst>
              <a:ext uri="{FF2B5EF4-FFF2-40B4-BE49-F238E27FC236}">
                <a16:creationId xmlns:a16="http://schemas.microsoft.com/office/drawing/2014/main" id="{23259C43-2E04-4B4E-AD54-6366F51DD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535635"/>
              </p:ext>
            </p:extLst>
          </p:nvPr>
        </p:nvGraphicFramePr>
        <p:xfrm>
          <a:off x="8528919" y="1855534"/>
          <a:ext cx="3442997" cy="472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Picture 3">
            <a:extLst>
              <a:ext uri="{FF2B5EF4-FFF2-40B4-BE49-F238E27FC236}">
                <a16:creationId xmlns:a16="http://schemas.microsoft.com/office/drawing/2014/main" id="{95C7980C-FB3F-4FB6-846D-8C40CCB5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45" y="4388669"/>
            <a:ext cx="3899378" cy="237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3A3B13-54F1-4BBD-B3DD-6EF09D3E2AF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3936"/>
          <a:stretch/>
        </p:blipFill>
        <p:spPr>
          <a:xfrm>
            <a:off x="385596" y="5687030"/>
            <a:ext cx="3589410" cy="120903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142CD99-BD41-4829-8CA0-88D8845E421F}"/>
              </a:ext>
            </a:extLst>
          </p:cNvPr>
          <p:cNvSpPr txBox="1"/>
          <p:nvPr/>
        </p:nvSpPr>
        <p:spPr>
          <a:xfrm>
            <a:off x="6413500" y="6304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F7F7F"/>
                </a:solidFill>
              </a:rPr>
              <a:t>*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6E7F4CE-1F7C-406B-8353-9E1D77B0D4AA}"/>
              </a:ext>
            </a:extLst>
          </p:cNvPr>
          <p:cNvSpPr txBox="1"/>
          <p:nvPr/>
        </p:nvSpPr>
        <p:spPr>
          <a:xfrm>
            <a:off x="8142241" y="6530138"/>
            <a:ext cx="4080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F7F7F"/>
                </a:solidFill>
              </a:rPr>
              <a:t>*: salariés ou entrepreneurs (Travailleur Non Salariés)</a:t>
            </a:r>
          </a:p>
        </p:txBody>
      </p:sp>
    </p:spTree>
    <p:extLst>
      <p:ext uri="{BB962C8B-B14F-4D97-AF65-F5344CB8AC3E}">
        <p14:creationId xmlns:p14="http://schemas.microsoft.com/office/powerpoint/2010/main" val="273862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8FFBE-FC80-4008-90E2-106B0167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" y="15091"/>
            <a:ext cx="12192000" cy="1400557"/>
          </a:xfrm>
        </p:spPr>
        <p:txBody>
          <a:bodyPr>
            <a:normAutofit/>
          </a:bodyPr>
          <a:lstStyle/>
          <a:p>
            <a:pPr algn="ctr"/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Répartition </a:t>
            </a:r>
            <a:r>
              <a:rPr lang="fr-FR" sz="3200" b="1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des ETABLISSEMENTS </a:t>
            </a:r>
            <a:br>
              <a:rPr lang="fr-FR" sz="3200" b="1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fr-FR" sz="3200" b="1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AVEC + de 20 salariés </a:t>
            </a:r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 France</a:t>
            </a:r>
            <a:endParaRPr lang="fr-FR" sz="3200" spc="6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65B617E-E129-4B3F-9027-8C42E5FC631F}"/>
              </a:ext>
            </a:extLst>
          </p:cNvPr>
          <p:cNvGraphicFramePr>
            <a:graphicFrameLocks noGrp="1"/>
          </p:cNvGraphicFramePr>
          <p:nvPr/>
        </p:nvGraphicFramePr>
        <p:xfrm>
          <a:off x="1" y="1281059"/>
          <a:ext cx="12192000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969713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175898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92071062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Par région</a:t>
                      </a:r>
                      <a:endParaRPr lang="fr-FR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Par type juridique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Volumétrie / taille établissement</a:t>
                      </a:r>
                      <a:endParaRPr lang="fr-FR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78719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E57A0DE9-210A-408D-ACFF-79D5597E6235}"/>
              </a:ext>
            </a:extLst>
          </p:cNvPr>
          <p:cNvGraphicFramePr>
            <a:graphicFrameLocks noGrp="1"/>
          </p:cNvGraphicFramePr>
          <p:nvPr/>
        </p:nvGraphicFramePr>
        <p:xfrm>
          <a:off x="4070403" y="4059487"/>
          <a:ext cx="4071838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1838">
                  <a:extLst>
                    <a:ext uri="{9D8B030D-6E8A-4147-A177-3AD203B41FA5}">
                      <a16:colId xmlns:a16="http://schemas.microsoft.com/office/drawing/2014/main" val="3817589876"/>
                    </a:ext>
                  </a:extLst>
                </a:gridCol>
              </a:tblGrid>
              <a:tr h="238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Par activités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78719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3086662-E3B2-4056-A532-826DFCD57E02}"/>
              </a:ext>
            </a:extLst>
          </p:cNvPr>
          <p:cNvGraphicFramePr>
            <a:graphicFrameLocks noGrp="1"/>
          </p:cNvGraphicFramePr>
          <p:nvPr/>
        </p:nvGraphicFramePr>
        <p:xfrm>
          <a:off x="-1" y="5604046"/>
          <a:ext cx="4049761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9761">
                  <a:extLst>
                    <a:ext uri="{9D8B030D-6E8A-4147-A177-3AD203B41FA5}">
                      <a16:colId xmlns:a16="http://schemas.microsoft.com/office/drawing/2014/main" val="3817589876"/>
                    </a:ext>
                  </a:extLst>
                </a:gridCol>
              </a:tblGrid>
              <a:tr h="238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Par type d’établissements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78719"/>
                  </a:ext>
                </a:extLst>
              </a:tr>
            </a:tbl>
          </a:graphicData>
        </a:graphic>
      </p:graphicFrame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A8D090D8-7633-4CF5-9BE8-D6B6075FA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328212"/>
              </p:ext>
            </p:extLst>
          </p:nvPr>
        </p:nvGraphicFramePr>
        <p:xfrm>
          <a:off x="8458372" y="1799558"/>
          <a:ext cx="3442997" cy="484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2">
            <a:extLst>
              <a:ext uri="{FF2B5EF4-FFF2-40B4-BE49-F238E27FC236}">
                <a16:creationId xmlns:a16="http://schemas.microsoft.com/office/drawing/2014/main" id="{CDC06009-B751-4A62-AB74-6D9ABC2CE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" y="1799558"/>
            <a:ext cx="3866684" cy="369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C0F8CC65-1712-4B39-AD94-91C45ACF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04" y="1648026"/>
            <a:ext cx="4097337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4AB7811-D4B4-4FA8-99F4-B59D4414A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64" y="4403374"/>
            <a:ext cx="3940070" cy="24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BFD166E-9B91-4B3B-B408-F37704AD3C8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3982"/>
          <a:stretch/>
        </p:blipFill>
        <p:spPr>
          <a:xfrm>
            <a:off x="316031" y="5685669"/>
            <a:ext cx="3589410" cy="12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5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8FFBE-FC80-4008-90E2-106B0167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" y="15091"/>
            <a:ext cx="12192000" cy="1400557"/>
          </a:xfrm>
        </p:spPr>
        <p:txBody>
          <a:bodyPr>
            <a:normAutofit/>
          </a:bodyPr>
          <a:lstStyle/>
          <a:p>
            <a:pPr algn="ctr"/>
            <a:r>
              <a:rPr lang="fr-FR" sz="3200" b="1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VALEURS ET EMPLOIS SALARIES </a:t>
            </a:r>
            <a:br>
              <a:rPr lang="fr-FR" sz="3200" b="1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DES ENTREPRISES EN FRANCE</a:t>
            </a:r>
            <a:endParaRPr lang="fr-FR" sz="3200" spc="6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65B617E-E129-4B3F-9027-8C42E5FC6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03503"/>
              </p:ext>
            </p:extLst>
          </p:nvPr>
        </p:nvGraphicFramePr>
        <p:xfrm>
          <a:off x="1" y="1281059"/>
          <a:ext cx="12192000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4969713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92071062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Répartition par catégories d’entreprises</a:t>
                      </a:r>
                      <a:endParaRPr lang="fr-FR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Valeur ajoutée</a:t>
                      </a:r>
                      <a:endParaRPr lang="fr-FR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78719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E7AFFC94-382C-4919-AB04-3200B30D5AB0}"/>
              </a:ext>
            </a:extLst>
          </p:cNvPr>
          <p:cNvGrpSpPr/>
          <p:nvPr/>
        </p:nvGrpSpPr>
        <p:grpSpPr>
          <a:xfrm>
            <a:off x="9116795" y="1811000"/>
            <a:ext cx="2226893" cy="2296740"/>
            <a:chOff x="8835435" y="2377007"/>
            <a:chExt cx="2226893" cy="2296740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0A70E41-9FDC-4D93-8145-8585398316DA}"/>
                </a:ext>
              </a:extLst>
            </p:cNvPr>
            <p:cNvSpPr txBox="1"/>
            <p:nvPr/>
          </p:nvSpPr>
          <p:spPr>
            <a:xfrm>
              <a:off x="8835435" y="3473418"/>
              <a:ext cx="222689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006699"/>
                  </a:solidFill>
                  <a:latin typeface="Century Gothic" panose="020B0502020202020204" pitchFamily="34" charset="0"/>
                </a:rPr>
                <a:t>66% de la </a:t>
              </a:r>
            </a:p>
            <a:p>
              <a:pPr algn="ctr"/>
              <a:r>
                <a:rPr lang="fr-FR" sz="2000" dirty="0">
                  <a:solidFill>
                    <a:srgbClr val="006699"/>
                  </a:solidFill>
                  <a:latin typeface="Century Gothic" panose="020B0502020202020204" pitchFamily="34" charset="0"/>
                </a:rPr>
                <a:t>Valeur Ajoutée</a:t>
              </a:r>
            </a:p>
            <a:p>
              <a:pPr algn="ctr"/>
              <a:r>
                <a:rPr lang="fr-FR" sz="1200" dirty="0">
                  <a:latin typeface="Century Gothic" panose="020B0502020202020204" pitchFamily="34" charset="0"/>
                </a:rPr>
                <a:t>est générée en France par </a:t>
              </a:r>
              <a:br>
                <a:rPr lang="fr-FR" sz="2000" dirty="0">
                  <a:latin typeface="Century Gothic" panose="020B0502020202020204" pitchFamily="34" charset="0"/>
                </a:rPr>
              </a:br>
              <a:r>
                <a:rPr lang="fr-FR" sz="20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1% des sociétés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85A734F-B836-4ADD-881C-135AED029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5604" y="2377007"/>
              <a:ext cx="1306553" cy="1200329"/>
            </a:xfrm>
            <a:prstGeom prst="rect">
              <a:avLst/>
            </a:prstGeom>
          </p:spPr>
        </p:pic>
        <p:pic>
          <p:nvPicPr>
            <p:cNvPr id="23" name="Picture 15">
              <a:extLst>
                <a:ext uri="{FF2B5EF4-FFF2-40B4-BE49-F238E27FC236}">
                  <a16:creationId xmlns:a16="http://schemas.microsoft.com/office/drawing/2014/main" id="{27237C92-ADA2-4E82-A004-7A36EDE99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9379" y="2505872"/>
              <a:ext cx="471300" cy="47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12733EC-80B1-4C14-B792-B96E443C9D80}"/>
                </a:ext>
              </a:extLst>
            </p:cNvPr>
            <p:cNvSpPr txBox="1"/>
            <p:nvPr/>
          </p:nvSpPr>
          <p:spPr>
            <a:xfrm>
              <a:off x="9741379" y="2817491"/>
              <a:ext cx="5967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/>
                <a:t>€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83B278D-E306-4A73-B711-E4AFCC120B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507" y="1362066"/>
            <a:ext cx="6706181" cy="2883658"/>
          </a:xfrm>
          <a:prstGeom prst="rect">
            <a:avLst/>
          </a:prstGeom>
        </p:spPr>
      </p:pic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8E04BDB8-7388-4555-9C5A-45A7FB229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190920"/>
              </p:ext>
            </p:extLst>
          </p:nvPr>
        </p:nvGraphicFramePr>
        <p:xfrm>
          <a:off x="-1" y="4245724"/>
          <a:ext cx="12192000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969713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175898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92071062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Salariés / 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Salariés / Catégories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Valorisation</a:t>
                      </a:r>
                      <a:endParaRPr lang="fr-FR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78719"/>
                  </a:ext>
                </a:extLst>
              </a:tr>
            </a:tbl>
          </a:graphicData>
        </a:graphic>
      </p:graphicFrame>
      <p:pic>
        <p:nvPicPr>
          <p:cNvPr id="25" name="Picture 10">
            <a:extLst>
              <a:ext uri="{FF2B5EF4-FFF2-40B4-BE49-F238E27FC236}">
                <a16:creationId xmlns:a16="http://schemas.microsoft.com/office/drawing/2014/main" id="{459A8C18-3FFD-4D70-9080-AB2F2586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16" y="4668798"/>
            <a:ext cx="3356037" cy="219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651DCFD0-5C7B-436E-89FB-A419D2D4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5" y="4471924"/>
            <a:ext cx="3790874" cy="238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2DF3D121-555E-487A-A2DB-F3276FB5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53" y="4581004"/>
            <a:ext cx="3790874" cy="23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1">
            <a:extLst>
              <a:ext uri="{FF2B5EF4-FFF2-40B4-BE49-F238E27FC236}">
                <a16:creationId xmlns:a16="http://schemas.microsoft.com/office/drawing/2014/main" id="{C1D39F62-D55D-44E1-B3AF-3A60EF5D461E}"/>
              </a:ext>
            </a:extLst>
          </p:cNvPr>
          <p:cNvSpPr/>
          <p:nvPr/>
        </p:nvSpPr>
        <p:spPr>
          <a:xfrm>
            <a:off x="140415" y="3538080"/>
            <a:ext cx="2122139" cy="535026"/>
          </a:xfrm>
          <a:prstGeom prst="wedgeRectCallout">
            <a:avLst>
              <a:gd name="adj1" fmla="val 34105"/>
              <a:gd name="adj2" fmla="val 78684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Remarque importante:</a:t>
            </a:r>
          </a:p>
          <a:p>
            <a:r>
              <a:rPr lang="fr-FR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Les filiales des GE &amp; ETI sont incluses dans ces calculs</a:t>
            </a:r>
          </a:p>
        </p:txBody>
      </p:sp>
    </p:spTree>
    <p:extLst>
      <p:ext uri="{BB962C8B-B14F-4D97-AF65-F5344CB8AC3E}">
        <p14:creationId xmlns:p14="http://schemas.microsoft.com/office/powerpoint/2010/main" val="310404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05661B-362B-429F-A8EB-17FFBBDB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608463"/>
            <a:ext cx="11328400" cy="4568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/>
              <a:t>Les chiffres remontées dans ce document sont issues</a:t>
            </a:r>
          </a:p>
          <a:p>
            <a:r>
              <a:rPr lang="fr-FR" dirty="0"/>
              <a:t>Etude annuelle de l’INSEE sur les entreprises en France; études 2015, 2016 &amp; 2017 =&gt; </a:t>
            </a:r>
            <a:r>
              <a:rPr lang="fr-FR" dirty="0">
                <a:hlinkClick r:id="rId2"/>
              </a:rPr>
              <a:t>https://www.insee.fr/fr/statistiques/3152833</a:t>
            </a:r>
            <a:r>
              <a:rPr lang="fr-FR" dirty="0"/>
              <a:t> </a:t>
            </a:r>
          </a:p>
          <a:p>
            <a:r>
              <a:rPr lang="fr-FR" dirty="0"/>
              <a:t>Répartition géographiques, sectorielles et de forme juridiques: données issues d’Altares D&amp;B</a:t>
            </a:r>
          </a:p>
          <a:p>
            <a:r>
              <a:rPr lang="fr-FR" dirty="0"/>
              <a:t>Calculs sur les emplois: recoupement des données INSEE et d’Altares D&amp;B. En effet, l’INSEE exclue catégoriquement tous les emplois agricoles stables (hors saisonniers)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43C8BA2-4FEA-49E0-AF9A-0E7F7305DC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00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ANNOTATIONS &amp; METHODOLOGIES</a:t>
            </a:r>
            <a:endParaRPr lang="fr-FR" sz="3200" spc="6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6ADFB3-0787-405C-9D83-15EA2010C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760" b="16620"/>
          <a:stretch/>
        </p:blipFill>
        <p:spPr>
          <a:xfrm>
            <a:off x="0" y="6030119"/>
            <a:ext cx="12192000" cy="8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8FFBE-FC80-4008-90E2-106B0167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" y="15091"/>
            <a:ext cx="12192000" cy="1400557"/>
          </a:xfrm>
        </p:spPr>
        <p:txBody>
          <a:bodyPr>
            <a:normAutofit/>
          </a:bodyPr>
          <a:lstStyle/>
          <a:p>
            <a:pPr algn="ctr"/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AUTRES </a:t>
            </a:r>
            <a:r>
              <a:rPr lang="fr-FR" sz="3200" b="1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CHIFFRES</a:t>
            </a:r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&amp; REFERENCES</a:t>
            </a:r>
            <a:endParaRPr lang="fr-FR" sz="3200" spc="6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65B617E-E129-4B3F-9027-8C42E5FC6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80437"/>
              </p:ext>
            </p:extLst>
          </p:nvPr>
        </p:nvGraphicFramePr>
        <p:xfrm>
          <a:off x="1" y="1281059"/>
          <a:ext cx="12192000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4570">
                  <a:extLst>
                    <a:ext uri="{9D8B030D-6E8A-4147-A177-3AD203B41FA5}">
                      <a16:colId xmlns:a16="http://schemas.microsoft.com/office/drawing/2014/main" val="1496971379"/>
                    </a:ext>
                  </a:extLst>
                </a:gridCol>
                <a:gridCol w="5007430">
                  <a:extLst>
                    <a:ext uri="{9D8B030D-6E8A-4147-A177-3AD203B41FA5}">
                      <a16:colId xmlns:a16="http://schemas.microsoft.com/office/drawing/2014/main" val="3092071062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Valeur ajoutée des PME et micro-entreprises</a:t>
                      </a:r>
                      <a:endParaRPr lang="fr-FR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L’emploi marchand</a:t>
                      </a:r>
                      <a:endParaRPr lang="fr-FR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78719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5CEC6A1E-A053-42B2-9D63-FABE1DC48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" y="1791506"/>
            <a:ext cx="3526811" cy="43775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486E9A-B583-40BE-A6DC-F43C288A9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845" y="1781298"/>
            <a:ext cx="3805760" cy="47853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C81F9A-3976-4A67-82BB-EA79BA6B8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918" y="1782951"/>
            <a:ext cx="4852716" cy="478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3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8FFBE-FC80-4008-90E2-106B0167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" y="15091"/>
            <a:ext cx="12192000" cy="1400557"/>
          </a:xfrm>
        </p:spPr>
        <p:txBody>
          <a:bodyPr>
            <a:normAutofit/>
          </a:bodyPr>
          <a:lstStyle/>
          <a:p>
            <a:pPr algn="ctr"/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AUTRES </a:t>
            </a:r>
            <a:r>
              <a:rPr lang="fr-FR" sz="3200" b="1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CHIFFRES</a:t>
            </a:r>
            <a:r>
              <a:rPr lang="fr-FR" sz="3200" cap="all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&amp; REFERENCES</a:t>
            </a:r>
            <a:endParaRPr lang="fr-FR" sz="3200" spc="6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65B617E-E129-4B3F-9027-8C42E5FC631F}"/>
              </a:ext>
            </a:extLst>
          </p:cNvPr>
          <p:cNvGraphicFramePr>
            <a:graphicFrameLocks noGrp="1"/>
          </p:cNvGraphicFramePr>
          <p:nvPr/>
        </p:nvGraphicFramePr>
        <p:xfrm>
          <a:off x="1" y="1281059"/>
          <a:ext cx="12192000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4570">
                  <a:extLst>
                    <a:ext uri="{9D8B030D-6E8A-4147-A177-3AD203B41FA5}">
                      <a16:colId xmlns:a16="http://schemas.microsoft.com/office/drawing/2014/main" val="1496971379"/>
                    </a:ext>
                  </a:extLst>
                </a:gridCol>
                <a:gridCol w="5007430">
                  <a:extLst>
                    <a:ext uri="{9D8B030D-6E8A-4147-A177-3AD203B41FA5}">
                      <a16:colId xmlns:a16="http://schemas.microsoft.com/office/drawing/2014/main" val="3092071062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Valeur ajoutée des PME et micro-entreprises</a:t>
                      </a:r>
                      <a:endParaRPr lang="fr-FR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entury Gothic" panose="020B0502020202020204" pitchFamily="34" charset="0"/>
                        </a:rPr>
                        <a:t>L’emploi marchand</a:t>
                      </a:r>
                      <a:endParaRPr lang="fr-FR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7871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2914E06A-864D-4B46-92D6-34DE41D8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768475"/>
            <a:ext cx="54292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731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12530</TotalTime>
  <Words>412</Words>
  <Application>Microsoft Office PowerPoint</Application>
  <PresentationFormat>Grand écran</PresentationFormat>
  <Paragraphs>70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Thème Office</vt:lpstr>
      <vt:lpstr>Les entreprises en France</vt:lpstr>
      <vt:lpstr>Présentation PowerPoint</vt:lpstr>
      <vt:lpstr>Répartition de tous  les établissements actifs en France</vt:lpstr>
      <vt:lpstr>Répartition des ETABLISSEMENTS  AVEC salariés en France</vt:lpstr>
      <vt:lpstr>Répartition des ETABLISSEMENTS  AVEC + de 20 salariés en France</vt:lpstr>
      <vt:lpstr>VALEURS ET EMPLOIS SALARIES  DES ENTREPRISES EN FRANCE</vt:lpstr>
      <vt:lpstr>Présentation PowerPoint</vt:lpstr>
      <vt:lpstr>AUTRES CHIFFRES &amp; REFERENCES</vt:lpstr>
      <vt:lpstr>AUTRES CHIFFRES &amp; REFERENCES</vt:lpstr>
      <vt:lpstr>Ne rester plus seul face à vos enjeux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Paresy Frederic</dc:creator>
  <cp:lastModifiedBy>Paresy Frederic</cp:lastModifiedBy>
  <cp:revision>45</cp:revision>
  <dcterms:created xsi:type="dcterms:W3CDTF">2018-07-30T12:58:41Z</dcterms:created>
  <dcterms:modified xsi:type="dcterms:W3CDTF">2018-08-14T18:04:50Z</dcterms:modified>
</cp:coreProperties>
</file>